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18"/>
  </p:notesMasterIdLst>
  <p:sldIdLst>
    <p:sldId id="340" r:id="rId2"/>
    <p:sldId id="257" r:id="rId3"/>
    <p:sldId id="306" r:id="rId4"/>
    <p:sldId id="348" r:id="rId5"/>
    <p:sldId id="259" r:id="rId6"/>
    <p:sldId id="349" r:id="rId7"/>
    <p:sldId id="350" r:id="rId8"/>
    <p:sldId id="351" r:id="rId9"/>
    <p:sldId id="352" r:id="rId10"/>
    <p:sldId id="353" r:id="rId11"/>
    <p:sldId id="357" r:id="rId12"/>
    <p:sldId id="355" r:id="rId13"/>
    <p:sldId id="358" r:id="rId14"/>
    <p:sldId id="356" r:id="rId15"/>
    <p:sldId id="307" r:id="rId16"/>
    <p:sldId id="347" r:id="rId17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Nunito ExtraBold" pitchFamily="2" charset="0"/>
      <p:bold r:id="rId31"/>
      <p:boldItalic r:id="rId32"/>
    </p:embeddedFont>
    <p:embeddedFont>
      <p:font typeface="Nunito Light" pitchFamily="2" charset="0"/>
      <p:regular r:id="rId33"/>
      <p:bold r:id="rId34"/>
      <p:italic r:id="rId35"/>
      <p:boldItalic r:id="rId36"/>
    </p:embeddedFont>
    <p:embeddedFont>
      <p:font typeface="Oxygen" panose="02000503000000000000" pitchFamily="2" charset="0"/>
      <p:regular r:id="rId37"/>
      <p:bold r:id="rId38"/>
    </p:embeddedFont>
    <p:embeddedFont>
      <p:font typeface="Roboto Condensed Light" panose="02000000000000000000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46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pos="449">
          <p15:clr>
            <a:srgbClr val="9AA0A6"/>
          </p15:clr>
        </p15:guide>
        <p15:guide id="6" pos="53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4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0EBA6-2F4C-4617-BA28-A82FF4CB26B2}">
  <a:tblStyle styleId="{5200EBA6-2F4C-4617-BA28-A82FF4CB26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  <p:guide orient="horz" pos="346"/>
        <p:guide orient="horz" pos="2897"/>
        <p:guide pos="449"/>
        <p:guide pos="53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3efb1ce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3efb1ce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a3efb1ce12_0_2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a3efb1ce12_0_2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3efb1ce12_0_2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3efb1ce12_0_2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20784502-1844-6845-0BD7-330608DEB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3efb1ce12_0_2007:notes">
            <a:extLst>
              <a:ext uri="{FF2B5EF4-FFF2-40B4-BE49-F238E27FC236}">
                <a16:creationId xmlns:a16="http://schemas.microsoft.com/office/drawing/2014/main" id="{5D4F4BAD-1D11-4B7E-1DA2-E49F24A26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3efb1ce12_0_2007:notes">
            <a:extLst>
              <a:ext uri="{FF2B5EF4-FFF2-40B4-BE49-F238E27FC236}">
                <a16:creationId xmlns:a16="http://schemas.microsoft.com/office/drawing/2014/main" id="{5CB76CDA-CFF1-6106-CB22-D1C52F9F55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93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BCDA679B-E7F2-5780-056E-01BD0E99B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3efb1ce12_0_2007:notes">
            <a:extLst>
              <a:ext uri="{FF2B5EF4-FFF2-40B4-BE49-F238E27FC236}">
                <a16:creationId xmlns:a16="http://schemas.microsoft.com/office/drawing/2014/main" id="{C64F6F0C-D38D-9E56-99A4-33BAA9F7E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3efb1ce12_0_2007:notes">
            <a:extLst>
              <a:ext uri="{FF2B5EF4-FFF2-40B4-BE49-F238E27FC236}">
                <a16:creationId xmlns:a16="http://schemas.microsoft.com/office/drawing/2014/main" id="{0D7906A5-F172-E922-507D-68C0BD549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317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072E0F23-DD99-EACE-B649-15756B6C7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3efb1ce12_0_2007:notes">
            <a:extLst>
              <a:ext uri="{FF2B5EF4-FFF2-40B4-BE49-F238E27FC236}">
                <a16:creationId xmlns:a16="http://schemas.microsoft.com/office/drawing/2014/main" id="{2BBE0D57-8704-C878-52B7-015665FF5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3efb1ce12_0_2007:notes">
            <a:extLst>
              <a:ext uri="{FF2B5EF4-FFF2-40B4-BE49-F238E27FC236}">
                <a16:creationId xmlns:a16="http://schemas.microsoft.com/office/drawing/2014/main" id="{2051BD0C-532F-33C2-2E9A-B0573C994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025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541490e71d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541490e71d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22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80200" y="2140500"/>
            <a:ext cx="4383600" cy="6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200" b="1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80200" y="2602500"/>
            <a:ext cx="43836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 hasCustomPrompt="1"/>
          </p:nvPr>
        </p:nvSpPr>
        <p:spPr>
          <a:xfrm>
            <a:off x="1611450" y="1653713"/>
            <a:ext cx="5921100" cy="14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1611450" y="3089288"/>
            <a:ext cx="59211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 sz="1000"/>
            </a:lvl1pPr>
            <a:lvl2pPr marL="914400" lvl="1" indent="-285750" algn="ctr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 algn="ctr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 algn="ctr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 algn="ctr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ctr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ctr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ctr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ctr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/>
          <p:nvPr/>
        </p:nvSpPr>
        <p:spPr>
          <a:xfrm>
            <a:off x="475375" y="-1020050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4"/>
          <p:cNvSpPr/>
          <p:nvPr/>
        </p:nvSpPr>
        <p:spPr>
          <a:xfrm>
            <a:off x="6504700" y="3999625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946788" y="232177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ctrTitle" idx="2"/>
          </p:nvPr>
        </p:nvSpPr>
        <p:spPr>
          <a:xfrm>
            <a:off x="2789494" y="232177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ctrTitle" idx="3"/>
          </p:nvPr>
        </p:nvSpPr>
        <p:spPr>
          <a:xfrm>
            <a:off x="4632200" y="232177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ctrTitle" idx="4"/>
          </p:nvPr>
        </p:nvSpPr>
        <p:spPr>
          <a:xfrm>
            <a:off x="6474907" y="232177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5" hasCustomPrompt="1"/>
          </p:nvPr>
        </p:nvSpPr>
        <p:spPr>
          <a:xfrm>
            <a:off x="3120999" y="2122800"/>
            <a:ext cx="10593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 hasCustomPrompt="1"/>
          </p:nvPr>
        </p:nvSpPr>
        <p:spPr>
          <a:xfrm>
            <a:off x="4963698" y="2122800"/>
            <a:ext cx="10593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7" hasCustomPrompt="1"/>
          </p:nvPr>
        </p:nvSpPr>
        <p:spPr>
          <a:xfrm>
            <a:off x="6806401" y="2122800"/>
            <a:ext cx="10593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278288" y="2122800"/>
            <a:ext cx="10593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/>
          <p:nvPr/>
        </p:nvSpPr>
        <p:spPr>
          <a:xfrm>
            <a:off x="0" y="2934150"/>
            <a:ext cx="3729600" cy="17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813450" y="3219900"/>
            <a:ext cx="2392500" cy="12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2"/>
          </p:nvPr>
        </p:nvSpPr>
        <p:spPr>
          <a:xfrm>
            <a:off x="4185300" y="1448250"/>
            <a:ext cx="2392500" cy="12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"/>
          </p:nvPr>
        </p:nvSpPr>
        <p:spPr>
          <a:xfrm>
            <a:off x="739275" y="1928850"/>
            <a:ext cx="2614800" cy="12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2"/>
          </p:nvPr>
        </p:nvSpPr>
        <p:spPr>
          <a:xfrm>
            <a:off x="5813275" y="1928850"/>
            <a:ext cx="2614800" cy="12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ctrTitle"/>
          </p:nvPr>
        </p:nvSpPr>
        <p:spPr>
          <a:xfrm>
            <a:off x="1410938" y="234082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ctrTitle" idx="2"/>
          </p:nvPr>
        </p:nvSpPr>
        <p:spPr>
          <a:xfrm>
            <a:off x="3710844" y="234082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ctrTitle" idx="3"/>
          </p:nvPr>
        </p:nvSpPr>
        <p:spPr>
          <a:xfrm>
            <a:off x="6010750" y="2340825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1410950" y="2901725"/>
            <a:ext cx="1722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4"/>
          </p:nvPr>
        </p:nvSpPr>
        <p:spPr>
          <a:xfrm>
            <a:off x="3710850" y="2901725"/>
            <a:ext cx="1722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5"/>
          </p:nvPr>
        </p:nvSpPr>
        <p:spPr>
          <a:xfrm>
            <a:off x="6010750" y="2901725"/>
            <a:ext cx="1722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ctrTitle" idx="6"/>
          </p:nvPr>
        </p:nvSpPr>
        <p:spPr>
          <a:xfrm>
            <a:off x="2173875" y="716100"/>
            <a:ext cx="62802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ctrTitle"/>
          </p:nvPr>
        </p:nvSpPr>
        <p:spPr>
          <a:xfrm>
            <a:off x="2424138" y="1790306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ctrTitle" idx="2"/>
          </p:nvPr>
        </p:nvSpPr>
        <p:spPr>
          <a:xfrm>
            <a:off x="4480194" y="1790306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ctrTitle" idx="3"/>
          </p:nvPr>
        </p:nvSpPr>
        <p:spPr>
          <a:xfrm>
            <a:off x="6536250" y="1790306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2424150" y="2289850"/>
            <a:ext cx="1722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4"/>
          </p:nvPr>
        </p:nvSpPr>
        <p:spPr>
          <a:xfrm>
            <a:off x="4480200" y="2289850"/>
            <a:ext cx="1722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5"/>
          </p:nvPr>
        </p:nvSpPr>
        <p:spPr>
          <a:xfrm>
            <a:off x="6536250" y="2289850"/>
            <a:ext cx="17223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ctrTitle" idx="6"/>
          </p:nvPr>
        </p:nvSpPr>
        <p:spPr>
          <a:xfrm>
            <a:off x="2161025" y="716100"/>
            <a:ext cx="62802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7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ctrTitle"/>
          </p:nvPr>
        </p:nvSpPr>
        <p:spPr>
          <a:xfrm>
            <a:off x="713232" y="714100"/>
            <a:ext cx="77715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615586" y="2138425"/>
            <a:ext cx="2265000" cy="12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2"/>
          </p:nvPr>
        </p:nvSpPr>
        <p:spPr>
          <a:xfrm>
            <a:off x="6263411" y="2138425"/>
            <a:ext cx="2265000" cy="12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8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ctrTitle"/>
          </p:nvPr>
        </p:nvSpPr>
        <p:spPr>
          <a:xfrm>
            <a:off x="713288" y="1616181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ctrTitle" idx="2"/>
          </p:nvPr>
        </p:nvSpPr>
        <p:spPr>
          <a:xfrm>
            <a:off x="2769344" y="1616181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ctrTitle" idx="3"/>
          </p:nvPr>
        </p:nvSpPr>
        <p:spPr>
          <a:xfrm>
            <a:off x="713300" y="3223806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1"/>
          </p:nvPr>
        </p:nvSpPr>
        <p:spPr>
          <a:xfrm>
            <a:off x="713300" y="2038700"/>
            <a:ext cx="1722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4"/>
          </p:nvPr>
        </p:nvSpPr>
        <p:spPr>
          <a:xfrm>
            <a:off x="2769350" y="2038700"/>
            <a:ext cx="1722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ubTitle" idx="5"/>
          </p:nvPr>
        </p:nvSpPr>
        <p:spPr>
          <a:xfrm>
            <a:off x="713300" y="3647150"/>
            <a:ext cx="1722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ctrTitle" idx="6"/>
          </p:nvPr>
        </p:nvSpPr>
        <p:spPr>
          <a:xfrm>
            <a:off x="2769350" y="3223806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7"/>
          </p:nvPr>
        </p:nvSpPr>
        <p:spPr>
          <a:xfrm>
            <a:off x="2769350" y="3647150"/>
            <a:ext cx="1722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ctrTitle" idx="8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74200" y="2092350"/>
            <a:ext cx="31179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5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ctrTitle"/>
          </p:nvPr>
        </p:nvSpPr>
        <p:spPr>
          <a:xfrm>
            <a:off x="1351075" y="1414081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ctrTitle" idx="2"/>
          </p:nvPr>
        </p:nvSpPr>
        <p:spPr>
          <a:xfrm>
            <a:off x="5918206" y="1414081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ctrTitle" idx="3"/>
          </p:nvPr>
        </p:nvSpPr>
        <p:spPr>
          <a:xfrm>
            <a:off x="1351088" y="3097906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1351088" y="1912800"/>
            <a:ext cx="1722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4"/>
          </p:nvPr>
        </p:nvSpPr>
        <p:spPr>
          <a:xfrm>
            <a:off x="5918213" y="1912800"/>
            <a:ext cx="1722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5"/>
          </p:nvPr>
        </p:nvSpPr>
        <p:spPr>
          <a:xfrm>
            <a:off x="1351088" y="3597450"/>
            <a:ext cx="1722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6"/>
          </p:nvPr>
        </p:nvSpPr>
        <p:spPr>
          <a:xfrm>
            <a:off x="5918213" y="3097906"/>
            <a:ext cx="17223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7"/>
          </p:nvPr>
        </p:nvSpPr>
        <p:spPr>
          <a:xfrm>
            <a:off x="5918213" y="3597450"/>
            <a:ext cx="17223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8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30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5087575" y="1374150"/>
            <a:ext cx="3343200" cy="23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3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9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 hasCustomPrompt="1"/>
          </p:nvPr>
        </p:nvSpPr>
        <p:spPr>
          <a:xfrm>
            <a:off x="2525850" y="1653713"/>
            <a:ext cx="5921100" cy="14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2525850" y="3089288"/>
            <a:ext cx="59211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algn="r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85750" algn="ctr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 algn="ctr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 algn="ctr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 algn="ctr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ctr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ctr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ctr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ctr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ctrTitle"/>
          </p:nvPr>
        </p:nvSpPr>
        <p:spPr>
          <a:xfrm>
            <a:off x="713225" y="714100"/>
            <a:ext cx="77175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ctrTitle"/>
          </p:nvPr>
        </p:nvSpPr>
        <p:spPr>
          <a:xfrm>
            <a:off x="4313700" y="2178600"/>
            <a:ext cx="36816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6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>
            <a:spLocks noGrp="1"/>
          </p:cNvSpPr>
          <p:nvPr>
            <p:ph type="ctrTitle"/>
          </p:nvPr>
        </p:nvSpPr>
        <p:spPr>
          <a:xfrm>
            <a:off x="4871300" y="1747626"/>
            <a:ext cx="4028700" cy="16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s text 1">
  <p:cSld name="CUSTOM_12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ctrTitle"/>
          </p:nvPr>
        </p:nvSpPr>
        <p:spPr>
          <a:xfrm>
            <a:off x="713232" y="714100"/>
            <a:ext cx="77715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713235" y="1819346"/>
            <a:ext cx="26817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4"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/>
          <p:nvPr/>
        </p:nvSpPr>
        <p:spPr>
          <a:xfrm>
            <a:off x="0" y="1987650"/>
            <a:ext cx="3791400" cy="102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5776950" y="-4050"/>
            <a:ext cx="2162100" cy="515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1246625" y="2178225"/>
            <a:ext cx="24240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3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ctrTitle"/>
          </p:nvPr>
        </p:nvSpPr>
        <p:spPr>
          <a:xfrm>
            <a:off x="713226" y="1780900"/>
            <a:ext cx="26817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subTitle" idx="1"/>
          </p:nvPr>
        </p:nvSpPr>
        <p:spPr>
          <a:xfrm>
            <a:off x="713235" y="2047946"/>
            <a:ext cx="26817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13225" y="729975"/>
            <a:ext cx="77226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744575" y="1452775"/>
            <a:ext cx="5677800" cy="2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ECB92A"/>
              </a:buClr>
              <a:buSzPts val="1200"/>
              <a:buFont typeface="Oxygen"/>
              <a:buAutoNum type="arabicPeriod"/>
              <a:defRPr sz="10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3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5" name="Google Shape;125;p31"/>
          <p:cNvSpPr/>
          <p:nvPr/>
        </p:nvSpPr>
        <p:spPr>
          <a:xfrm>
            <a:off x="7034100" y="4381488"/>
            <a:ext cx="2109900" cy="7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7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4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>
            <a:spLocks noGrp="1"/>
          </p:cNvSpPr>
          <p:nvPr>
            <p:ph type="title" hasCustomPrompt="1"/>
          </p:nvPr>
        </p:nvSpPr>
        <p:spPr>
          <a:xfrm>
            <a:off x="3804453" y="13594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33"/>
          <p:cNvSpPr txBox="1">
            <a:spLocks noGrp="1"/>
          </p:cNvSpPr>
          <p:nvPr>
            <p:ph type="title" idx="2" hasCustomPrompt="1"/>
          </p:nvPr>
        </p:nvSpPr>
        <p:spPr>
          <a:xfrm>
            <a:off x="6311351" y="13594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33"/>
          <p:cNvSpPr txBox="1">
            <a:spLocks noGrp="1"/>
          </p:cNvSpPr>
          <p:nvPr>
            <p:ph type="title" idx="3" hasCustomPrompt="1"/>
          </p:nvPr>
        </p:nvSpPr>
        <p:spPr>
          <a:xfrm>
            <a:off x="1297556" y="13594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33"/>
          <p:cNvSpPr txBox="1">
            <a:spLocks noGrp="1"/>
          </p:cNvSpPr>
          <p:nvPr>
            <p:ph type="subTitle" idx="1"/>
          </p:nvPr>
        </p:nvSpPr>
        <p:spPr>
          <a:xfrm>
            <a:off x="1297550" y="3161750"/>
            <a:ext cx="15351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3"/>
          <p:cNvSpPr txBox="1">
            <a:spLocks noGrp="1"/>
          </p:cNvSpPr>
          <p:nvPr>
            <p:ph type="subTitle" idx="4"/>
          </p:nvPr>
        </p:nvSpPr>
        <p:spPr>
          <a:xfrm>
            <a:off x="3804450" y="3161750"/>
            <a:ext cx="15351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subTitle" idx="5"/>
          </p:nvPr>
        </p:nvSpPr>
        <p:spPr>
          <a:xfrm>
            <a:off x="6334694" y="3161750"/>
            <a:ext cx="15351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ctrTitle" idx="6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7"/>
          </p:nvPr>
        </p:nvSpPr>
        <p:spPr>
          <a:xfrm>
            <a:off x="1297550" y="28591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subTitle" idx="8"/>
          </p:nvPr>
        </p:nvSpPr>
        <p:spPr>
          <a:xfrm>
            <a:off x="3816125" y="28591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subTitle" idx="9"/>
          </p:nvPr>
        </p:nvSpPr>
        <p:spPr>
          <a:xfrm>
            <a:off x="6334700" y="28591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title" idx="2" hasCustomPrompt="1"/>
          </p:nvPr>
        </p:nvSpPr>
        <p:spPr>
          <a:xfrm>
            <a:off x="3816128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34"/>
          <p:cNvSpPr txBox="1">
            <a:spLocks noGrp="1"/>
          </p:cNvSpPr>
          <p:nvPr>
            <p:ph type="title" idx="3" hasCustomPrompt="1"/>
          </p:nvPr>
        </p:nvSpPr>
        <p:spPr>
          <a:xfrm>
            <a:off x="6334701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34"/>
          <p:cNvSpPr txBox="1">
            <a:spLocks noGrp="1"/>
          </p:cNvSpPr>
          <p:nvPr>
            <p:ph type="title" idx="4" hasCustomPrompt="1"/>
          </p:nvPr>
        </p:nvSpPr>
        <p:spPr>
          <a:xfrm>
            <a:off x="1297556" y="3035850"/>
            <a:ext cx="15351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34"/>
          <p:cNvSpPr txBox="1">
            <a:spLocks noGrp="1"/>
          </p:cNvSpPr>
          <p:nvPr>
            <p:ph type="subTitle" idx="1"/>
          </p:nvPr>
        </p:nvSpPr>
        <p:spPr>
          <a:xfrm>
            <a:off x="1297550" y="3618950"/>
            <a:ext cx="15351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subTitle" idx="5"/>
          </p:nvPr>
        </p:nvSpPr>
        <p:spPr>
          <a:xfrm>
            <a:off x="3804450" y="3618950"/>
            <a:ext cx="15351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subTitle" idx="6"/>
          </p:nvPr>
        </p:nvSpPr>
        <p:spPr>
          <a:xfrm>
            <a:off x="6334694" y="3618950"/>
            <a:ext cx="15351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7"/>
          </p:nvPr>
        </p:nvSpPr>
        <p:spPr>
          <a:xfrm>
            <a:off x="1297550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8"/>
          </p:nvPr>
        </p:nvSpPr>
        <p:spPr>
          <a:xfrm>
            <a:off x="3816125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subTitle" idx="9"/>
          </p:nvPr>
        </p:nvSpPr>
        <p:spPr>
          <a:xfrm>
            <a:off x="6334700" y="3316375"/>
            <a:ext cx="1535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/>
          <p:nvPr/>
        </p:nvSpPr>
        <p:spPr>
          <a:xfrm>
            <a:off x="7034100" y="4381488"/>
            <a:ext cx="2109900" cy="7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4"/>
          <p:cNvSpPr/>
          <p:nvPr/>
        </p:nvSpPr>
        <p:spPr>
          <a:xfrm>
            <a:off x="4691925" y="-1338550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6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title" hasCustomPrompt="1"/>
          </p:nvPr>
        </p:nvSpPr>
        <p:spPr>
          <a:xfrm>
            <a:off x="3593548" y="2161700"/>
            <a:ext cx="19569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35"/>
          <p:cNvSpPr txBox="1">
            <a:spLocks noGrp="1"/>
          </p:cNvSpPr>
          <p:nvPr>
            <p:ph type="title" idx="2" hasCustomPrompt="1"/>
          </p:nvPr>
        </p:nvSpPr>
        <p:spPr>
          <a:xfrm>
            <a:off x="3593548" y="3290750"/>
            <a:ext cx="19569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35"/>
          <p:cNvSpPr txBox="1">
            <a:spLocks noGrp="1"/>
          </p:cNvSpPr>
          <p:nvPr>
            <p:ph type="title" idx="3" hasCustomPrompt="1"/>
          </p:nvPr>
        </p:nvSpPr>
        <p:spPr>
          <a:xfrm>
            <a:off x="3593548" y="1032650"/>
            <a:ext cx="19569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5"/>
          <p:cNvSpPr txBox="1">
            <a:spLocks noGrp="1"/>
          </p:cNvSpPr>
          <p:nvPr>
            <p:ph type="subTitle" idx="1"/>
          </p:nvPr>
        </p:nvSpPr>
        <p:spPr>
          <a:xfrm>
            <a:off x="3593548" y="1310950"/>
            <a:ext cx="19569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subTitle" idx="4"/>
          </p:nvPr>
        </p:nvSpPr>
        <p:spPr>
          <a:xfrm>
            <a:off x="3593548" y="2440000"/>
            <a:ext cx="19569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subTitle" idx="5"/>
          </p:nvPr>
        </p:nvSpPr>
        <p:spPr>
          <a:xfrm>
            <a:off x="3593548" y="3569050"/>
            <a:ext cx="19569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35"/>
          <p:cNvCxnSpPr/>
          <p:nvPr/>
        </p:nvCxnSpPr>
        <p:spPr>
          <a:xfrm>
            <a:off x="2257500" y="4418198"/>
            <a:ext cx="4629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35"/>
          <p:cNvCxnSpPr/>
          <p:nvPr/>
        </p:nvCxnSpPr>
        <p:spPr>
          <a:xfrm>
            <a:off x="2257500" y="723698"/>
            <a:ext cx="4629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32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/>
          <p:nvPr/>
        </p:nvSpPr>
        <p:spPr>
          <a:xfrm>
            <a:off x="5938925" y="1677925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title" hasCustomPrompt="1"/>
          </p:nvPr>
        </p:nvSpPr>
        <p:spPr>
          <a:xfrm>
            <a:off x="1155148" y="2318450"/>
            <a:ext cx="19569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2" hasCustomPrompt="1"/>
          </p:nvPr>
        </p:nvSpPr>
        <p:spPr>
          <a:xfrm>
            <a:off x="1155148" y="3447500"/>
            <a:ext cx="19569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Nunito ExtraBold"/>
              <a:buNone/>
              <a:defRPr sz="120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36"/>
          <p:cNvSpPr txBox="1">
            <a:spLocks noGrp="1"/>
          </p:cNvSpPr>
          <p:nvPr>
            <p:ph type="title" idx="3" hasCustomPrompt="1"/>
          </p:nvPr>
        </p:nvSpPr>
        <p:spPr>
          <a:xfrm>
            <a:off x="1155148" y="1189400"/>
            <a:ext cx="1956900" cy="3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20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Nunito"/>
              <a:buNone/>
              <a:defRPr sz="120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36"/>
          <p:cNvSpPr txBox="1">
            <a:spLocks noGrp="1"/>
          </p:cNvSpPr>
          <p:nvPr>
            <p:ph type="subTitle" idx="1"/>
          </p:nvPr>
        </p:nvSpPr>
        <p:spPr>
          <a:xfrm>
            <a:off x="1155148" y="1467700"/>
            <a:ext cx="19569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6"/>
          <p:cNvSpPr txBox="1">
            <a:spLocks noGrp="1"/>
          </p:cNvSpPr>
          <p:nvPr>
            <p:ph type="subTitle" idx="4"/>
          </p:nvPr>
        </p:nvSpPr>
        <p:spPr>
          <a:xfrm>
            <a:off x="1155148" y="2596750"/>
            <a:ext cx="19569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subTitle" idx="5"/>
          </p:nvPr>
        </p:nvSpPr>
        <p:spPr>
          <a:xfrm>
            <a:off x="1155148" y="3725800"/>
            <a:ext cx="19569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7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>
            <a:spLocks noGrp="1"/>
          </p:cNvSpPr>
          <p:nvPr>
            <p:ph type="ctrTitle"/>
          </p:nvPr>
        </p:nvSpPr>
        <p:spPr>
          <a:xfrm>
            <a:off x="1610300" y="1676800"/>
            <a:ext cx="17517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ctrTitle" idx="2"/>
          </p:nvPr>
        </p:nvSpPr>
        <p:spPr>
          <a:xfrm>
            <a:off x="3701372" y="1676800"/>
            <a:ext cx="17517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ctrTitle" idx="3"/>
          </p:nvPr>
        </p:nvSpPr>
        <p:spPr>
          <a:xfrm>
            <a:off x="5792444" y="1676800"/>
            <a:ext cx="17517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subTitle" idx="1"/>
          </p:nvPr>
        </p:nvSpPr>
        <p:spPr>
          <a:xfrm>
            <a:off x="1610325" y="2176347"/>
            <a:ext cx="17517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subTitle" idx="4"/>
          </p:nvPr>
        </p:nvSpPr>
        <p:spPr>
          <a:xfrm>
            <a:off x="3701388" y="2176347"/>
            <a:ext cx="17517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subTitle" idx="5"/>
          </p:nvPr>
        </p:nvSpPr>
        <p:spPr>
          <a:xfrm>
            <a:off x="5792452" y="2176347"/>
            <a:ext cx="17517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ctrTitle" idx="6"/>
          </p:nvPr>
        </p:nvSpPr>
        <p:spPr>
          <a:xfrm>
            <a:off x="713225" y="716100"/>
            <a:ext cx="77280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ctrTitle" idx="7"/>
          </p:nvPr>
        </p:nvSpPr>
        <p:spPr>
          <a:xfrm>
            <a:off x="1610300" y="3267078"/>
            <a:ext cx="17517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ctrTitle" idx="8"/>
          </p:nvPr>
        </p:nvSpPr>
        <p:spPr>
          <a:xfrm>
            <a:off x="3701372" y="3267078"/>
            <a:ext cx="17517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ctrTitle" idx="9"/>
          </p:nvPr>
        </p:nvSpPr>
        <p:spPr>
          <a:xfrm>
            <a:off x="5792444" y="3267078"/>
            <a:ext cx="1751700" cy="5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ubTitle" idx="13"/>
          </p:nvPr>
        </p:nvSpPr>
        <p:spPr>
          <a:xfrm>
            <a:off x="1610325" y="3766624"/>
            <a:ext cx="17517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 txBox="1">
            <a:spLocks noGrp="1"/>
          </p:cNvSpPr>
          <p:nvPr>
            <p:ph type="subTitle" idx="14"/>
          </p:nvPr>
        </p:nvSpPr>
        <p:spPr>
          <a:xfrm>
            <a:off x="3701388" y="3766624"/>
            <a:ext cx="17517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37"/>
          <p:cNvSpPr txBox="1">
            <a:spLocks noGrp="1"/>
          </p:cNvSpPr>
          <p:nvPr>
            <p:ph type="subTitle" idx="15"/>
          </p:nvPr>
        </p:nvSpPr>
        <p:spPr>
          <a:xfrm>
            <a:off x="5792452" y="3766624"/>
            <a:ext cx="17517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8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subTitle" idx="1"/>
          </p:nvPr>
        </p:nvSpPr>
        <p:spPr>
          <a:xfrm>
            <a:off x="1475475" y="1742100"/>
            <a:ext cx="2852700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38"/>
          <p:cNvSpPr/>
          <p:nvPr/>
        </p:nvSpPr>
        <p:spPr>
          <a:xfrm>
            <a:off x="1943200" y="3999625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1">
  <p:cSld name="CUSTOM_33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>
            <a:spLocks noGrp="1"/>
          </p:cNvSpPr>
          <p:nvPr>
            <p:ph type="ctrTitle"/>
          </p:nvPr>
        </p:nvSpPr>
        <p:spPr>
          <a:xfrm>
            <a:off x="2520500" y="1469400"/>
            <a:ext cx="28527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9" name="Google Shape;189;p39"/>
          <p:cNvSpPr txBox="1">
            <a:spLocks noGrp="1"/>
          </p:cNvSpPr>
          <p:nvPr>
            <p:ph type="subTitle" idx="1"/>
          </p:nvPr>
        </p:nvSpPr>
        <p:spPr>
          <a:xfrm>
            <a:off x="2520500" y="1813950"/>
            <a:ext cx="2852700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9"/>
          <p:cNvSpPr/>
          <p:nvPr/>
        </p:nvSpPr>
        <p:spPr>
          <a:xfrm>
            <a:off x="-682450" y="1305425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20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ctrTitle"/>
          </p:nvPr>
        </p:nvSpPr>
        <p:spPr>
          <a:xfrm>
            <a:off x="875625" y="2080025"/>
            <a:ext cx="20244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subTitle" idx="1"/>
          </p:nvPr>
        </p:nvSpPr>
        <p:spPr>
          <a:xfrm>
            <a:off x="875625" y="2425325"/>
            <a:ext cx="20244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40"/>
          <p:cNvSpPr/>
          <p:nvPr/>
        </p:nvSpPr>
        <p:spPr>
          <a:xfrm>
            <a:off x="1397050" y="-1289250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6504700" y="4228225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5943700" y="3014025"/>
            <a:ext cx="2510700" cy="12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5943700" y="1518600"/>
            <a:ext cx="2510700" cy="12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4772473" y="2875500"/>
            <a:ext cx="349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4772325" y="2076300"/>
            <a:ext cx="34911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6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title"/>
          </p:nvPr>
        </p:nvSpPr>
        <p:spPr>
          <a:xfrm>
            <a:off x="1194223" y="2784375"/>
            <a:ext cx="349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2"/>
          <p:cNvSpPr txBox="1">
            <a:spLocks noGrp="1"/>
          </p:cNvSpPr>
          <p:nvPr>
            <p:ph type="subTitle" idx="1"/>
          </p:nvPr>
        </p:nvSpPr>
        <p:spPr>
          <a:xfrm>
            <a:off x="1194075" y="1985175"/>
            <a:ext cx="34911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19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/>
          <p:nvPr/>
        </p:nvSpPr>
        <p:spPr>
          <a:xfrm>
            <a:off x="4583400" y="3429000"/>
            <a:ext cx="4581600" cy="10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43"/>
          <p:cNvSpPr txBox="1">
            <a:spLocks noGrp="1"/>
          </p:cNvSpPr>
          <p:nvPr>
            <p:ph type="ctrTitle"/>
          </p:nvPr>
        </p:nvSpPr>
        <p:spPr>
          <a:xfrm>
            <a:off x="957450" y="1797600"/>
            <a:ext cx="40287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subTitle" idx="1"/>
          </p:nvPr>
        </p:nvSpPr>
        <p:spPr>
          <a:xfrm>
            <a:off x="957450" y="2660100"/>
            <a:ext cx="2510700" cy="20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9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9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9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9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9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9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9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206" name="Google Shape;206;p43"/>
          <p:cNvSpPr txBox="1"/>
          <p:nvPr/>
        </p:nvSpPr>
        <p:spPr>
          <a:xfrm>
            <a:off x="5634900" y="3533100"/>
            <a:ext cx="2602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Nunito ExtraBold"/>
                <a:ea typeface="Nunito ExtraBold"/>
                <a:cs typeface="Nunito ExtraBold"/>
                <a:sym typeface="Nunito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Nunito ExtraBold"/>
                <a:ea typeface="Nunito ExtraBold"/>
                <a:cs typeface="Nunito ExtraBold"/>
                <a:sym typeface="Nunito Extra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Nunito ExtraBold"/>
                <a:ea typeface="Nunito ExtraBold"/>
                <a:cs typeface="Nunito ExtraBold"/>
                <a:sym typeface="Nunito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sz="8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Please keep this slide for attribution.</a:t>
            </a:r>
            <a:endParaRPr sz="800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1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/>
          <p:nvPr/>
        </p:nvSpPr>
        <p:spPr>
          <a:xfrm>
            <a:off x="-43875" y="0"/>
            <a:ext cx="4078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4"/>
          <p:cNvSpPr txBox="1">
            <a:spLocks noGrp="1"/>
          </p:cNvSpPr>
          <p:nvPr>
            <p:ph type="ctrTitle"/>
          </p:nvPr>
        </p:nvSpPr>
        <p:spPr>
          <a:xfrm>
            <a:off x="766950" y="2178600"/>
            <a:ext cx="3313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44"/>
          <p:cNvSpPr txBox="1">
            <a:spLocks noGrp="1"/>
          </p:cNvSpPr>
          <p:nvPr>
            <p:ph type="subTitle" idx="1"/>
          </p:nvPr>
        </p:nvSpPr>
        <p:spPr>
          <a:xfrm>
            <a:off x="4777750" y="1917150"/>
            <a:ext cx="37224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1_1"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/>
          <p:cNvSpPr/>
          <p:nvPr/>
        </p:nvSpPr>
        <p:spPr>
          <a:xfrm>
            <a:off x="-43875" y="0"/>
            <a:ext cx="4078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ctrTitle"/>
          </p:nvPr>
        </p:nvSpPr>
        <p:spPr>
          <a:xfrm>
            <a:off x="766950" y="2178600"/>
            <a:ext cx="24669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2"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/>
          <p:nvPr/>
        </p:nvSpPr>
        <p:spPr>
          <a:xfrm>
            <a:off x="4080450" y="0"/>
            <a:ext cx="5063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46"/>
          <p:cNvSpPr txBox="1">
            <a:spLocks noGrp="1"/>
          </p:cNvSpPr>
          <p:nvPr>
            <p:ph type="ctrTitle"/>
          </p:nvPr>
        </p:nvSpPr>
        <p:spPr>
          <a:xfrm>
            <a:off x="766950" y="2178600"/>
            <a:ext cx="3313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4572000" y="548650"/>
            <a:ext cx="3918300" cy="4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000"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6"/>
          <p:cNvSpPr/>
          <p:nvPr/>
        </p:nvSpPr>
        <p:spPr>
          <a:xfrm>
            <a:off x="475375" y="-1020050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6"/>
          <p:cNvSpPr/>
          <p:nvPr/>
        </p:nvSpPr>
        <p:spPr>
          <a:xfrm>
            <a:off x="6504700" y="3999625"/>
            <a:ext cx="2163900" cy="216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3566160" y="3282696"/>
            <a:ext cx="26817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713225" y="716100"/>
            <a:ext cx="77409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833075" y="-504825"/>
            <a:ext cx="2264700" cy="233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/>
          <p:nvPr/>
        </p:nvSpPr>
        <p:spPr>
          <a:xfrm>
            <a:off x="7156875" y="1476625"/>
            <a:ext cx="1251600" cy="382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281350" y="1630300"/>
            <a:ext cx="4149300" cy="19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4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805050" y="2178600"/>
            <a:ext cx="40287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642525" y="1016325"/>
            <a:ext cx="3343200" cy="23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300" b="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None/>
              <a:defRPr sz="1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●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○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00"/>
              <a:buFont typeface="Nunito"/>
              <a:buChar char="■"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31FF7-3065-04CB-CD22-706276377C2D}"/>
              </a:ext>
            </a:extLst>
          </p:cNvPr>
          <p:cNvSpPr txBox="1"/>
          <p:nvPr/>
        </p:nvSpPr>
        <p:spPr>
          <a:xfrm>
            <a:off x="1468835" y="469295"/>
            <a:ext cx="619376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sz="3200" b="1" dirty="0"/>
              <a:t>SMART DOOR LOCK SYSTEM USING ARDUINO</a:t>
            </a:r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748CC-C40A-67BB-88B8-47BC6D13F2B1}"/>
              </a:ext>
            </a:extLst>
          </p:cNvPr>
          <p:cNvSpPr txBox="1"/>
          <p:nvPr/>
        </p:nvSpPr>
        <p:spPr>
          <a:xfrm>
            <a:off x="593066" y="2421256"/>
            <a:ext cx="4533181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800" b="1" dirty="0"/>
              <a:t>TEAM MEMBERS </a:t>
            </a:r>
            <a:r>
              <a:rPr lang="en" sz="2000" b="1" dirty="0"/>
              <a:t>:</a:t>
            </a:r>
            <a:r>
              <a:rPr lang="en" sz="1600" b="1" dirty="0"/>
              <a:t> </a:t>
            </a:r>
          </a:p>
          <a:p>
            <a:pPr marL="285750" indent="-285750">
              <a:buChar char="•"/>
            </a:pPr>
            <a:endParaRPr lang="en" sz="1600" b="1" dirty="0"/>
          </a:p>
          <a:p>
            <a:pPr marL="285750" indent="-285750">
              <a:buFont typeface="Arial"/>
              <a:buChar char="•"/>
            </a:pPr>
            <a:r>
              <a:rPr lang="en" sz="1600" b="1" dirty="0"/>
              <a:t>KOLANU RAVITEJA (160722747008)</a:t>
            </a:r>
          </a:p>
          <a:p>
            <a:pPr marL="285750" indent="-285750">
              <a:buFont typeface="Arial"/>
              <a:buChar char="•"/>
            </a:pPr>
            <a:endParaRPr lang="en" sz="1600" b="1" dirty="0"/>
          </a:p>
          <a:p>
            <a:pPr marL="285750" indent="-285750">
              <a:buFont typeface="Arial"/>
              <a:buChar char="•"/>
            </a:pPr>
            <a:r>
              <a:rPr lang="en" sz="1600" b="1" dirty="0"/>
              <a:t>MD FAISAL HUSSAIN (160722747009)</a:t>
            </a:r>
          </a:p>
          <a:p>
            <a:pPr marL="285750" indent="-285750">
              <a:buFont typeface="Arial"/>
              <a:buChar char="•"/>
            </a:pPr>
            <a:endParaRPr lang="en" sz="1600" b="1" dirty="0"/>
          </a:p>
          <a:p>
            <a:pPr marL="285750" indent="-285750">
              <a:buFont typeface="Arial"/>
              <a:buChar char="•"/>
            </a:pPr>
            <a:r>
              <a:rPr lang="en" sz="1600" b="1" dirty="0"/>
              <a:t>URE SANATH KUMAR (160722747052)</a:t>
            </a:r>
          </a:p>
        </p:txBody>
      </p:sp>
    </p:spTree>
    <p:extLst>
      <p:ext uri="{BB962C8B-B14F-4D97-AF65-F5344CB8AC3E}">
        <p14:creationId xmlns:p14="http://schemas.microsoft.com/office/powerpoint/2010/main" val="276951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7;p50">
            <a:extLst>
              <a:ext uri="{FF2B5EF4-FFF2-40B4-BE49-F238E27FC236}">
                <a16:creationId xmlns:a16="http://schemas.microsoft.com/office/drawing/2014/main" id="{5D728382-FE95-BA85-568F-0F3A38A81CA8}"/>
              </a:ext>
            </a:extLst>
          </p:cNvPr>
          <p:cNvSpPr/>
          <p:nvPr/>
        </p:nvSpPr>
        <p:spPr>
          <a:xfrm rot="10800000" flipH="1">
            <a:off x="4485736" y="808776"/>
            <a:ext cx="152655" cy="38223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A4ECA-8D78-0F4C-92B8-83DBDD4F1D02}"/>
              </a:ext>
            </a:extLst>
          </p:cNvPr>
          <p:cNvSpPr txBox="1"/>
          <p:nvPr/>
        </p:nvSpPr>
        <p:spPr>
          <a:xfrm>
            <a:off x="3666686" y="131920"/>
            <a:ext cx="1794294" cy="3493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SOURCE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99253-AB7F-E6EE-C254-DD79CD78239A}"/>
              </a:ext>
            </a:extLst>
          </p:cNvPr>
          <p:cNvSpPr txBox="1"/>
          <p:nvPr/>
        </p:nvSpPr>
        <p:spPr>
          <a:xfrm>
            <a:off x="297180" y="584002"/>
            <a:ext cx="45720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#include &lt;</a:t>
            </a:r>
            <a:r>
              <a:rPr lang="en-IN" dirty="0" err="1"/>
              <a:t>Servo.h</a:t>
            </a:r>
            <a:r>
              <a:rPr lang="en-IN" dirty="0"/>
              <a:t>&gt;</a:t>
            </a:r>
          </a:p>
          <a:p>
            <a:r>
              <a:rPr lang="en-IN" dirty="0"/>
              <a:t>#include &lt;LiquidCrystal_I2C.h&gt;</a:t>
            </a:r>
          </a:p>
          <a:p>
            <a:r>
              <a:rPr lang="en-IN" dirty="0"/>
              <a:t>#include &lt;</a:t>
            </a:r>
            <a:r>
              <a:rPr lang="en-IN" dirty="0" err="1"/>
              <a:t>SPI.h</a:t>
            </a:r>
            <a:r>
              <a:rPr lang="en-IN" dirty="0"/>
              <a:t>&gt;</a:t>
            </a:r>
          </a:p>
          <a:p>
            <a:r>
              <a:rPr lang="en-IN" dirty="0"/>
              <a:t>#include &lt;MFRC522.h&gt;</a:t>
            </a:r>
          </a:p>
          <a:p>
            <a:endParaRPr lang="en-IN" dirty="0"/>
          </a:p>
          <a:p>
            <a:r>
              <a:rPr lang="en-IN" dirty="0"/>
              <a:t>#define SS_PIN 10</a:t>
            </a:r>
          </a:p>
          <a:p>
            <a:r>
              <a:rPr lang="en-IN" dirty="0"/>
              <a:t>#define RST_PIN 9</a:t>
            </a:r>
          </a:p>
          <a:p>
            <a:r>
              <a:rPr lang="en-IN" dirty="0"/>
              <a:t>#define BUZZER_PIN 7  pin for the buzzer</a:t>
            </a:r>
          </a:p>
          <a:p>
            <a:endParaRPr lang="en-IN" dirty="0"/>
          </a:p>
          <a:p>
            <a:r>
              <a:rPr lang="en-IN" dirty="0"/>
              <a:t>// Replace these with your actual UIDs</a:t>
            </a:r>
          </a:p>
          <a:p>
            <a:r>
              <a:rPr lang="en-IN" dirty="0"/>
              <a:t>String UID1 = "633191F5";</a:t>
            </a:r>
          </a:p>
          <a:p>
            <a:r>
              <a:rPr lang="en-IN" dirty="0"/>
              <a:t>String UID2 = "224C8E55";</a:t>
            </a:r>
          </a:p>
          <a:p>
            <a:r>
              <a:rPr lang="en-IN" dirty="0"/>
              <a:t>String UID3 = "43B65B50";</a:t>
            </a:r>
          </a:p>
          <a:p>
            <a:endParaRPr lang="en-IN" dirty="0"/>
          </a:p>
          <a:p>
            <a:r>
              <a:rPr lang="en-IN" dirty="0"/>
              <a:t>byte lock = 0;</a:t>
            </a:r>
          </a:p>
          <a:p>
            <a:endParaRPr lang="en-IN" dirty="0"/>
          </a:p>
          <a:p>
            <a:r>
              <a:rPr lang="en-IN" dirty="0"/>
              <a:t>Servo </a:t>
            </a:r>
            <a:r>
              <a:rPr lang="en-IN" dirty="0" err="1"/>
              <a:t>servo</a:t>
            </a:r>
            <a:r>
              <a:rPr lang="en-IN" dirty="0"/>
              <a:t>;</a:t>
            </a:r>
          </a:p>
          <a:p>
            <a:r>
              <a:rPr lang="en-IN" dirty="0"/>
              <a:t>LiquidCrystal_I2C lcd(0x27, 16, 2);</a:t>
            </a:r>
          </a:p>
          <a:p>
            <a:r>
              <a:rPr lang="en-IN" dirty="0"/>
              <a:t>MFRC522 </a:t>
            </a:r>
            <a:r>
              <a:rPr lang="en-IN" dirty="0" err="1"/>
              <a:t>rfid</a:t>
            </a:r>
            <a:r>
              <a:rPr lang="en-IN" dirty="0"/>
              <a:t>(SS_PIN, RST_PIN);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EBEC4-A680-0372-1D02-C0EEED32B865}"/>
              </a:ext>
            </a:extLst>
          </p:cNvPr>
          <p:cNvSpPr txBox="1"/>
          <p:nvPr/>
        </p:nvSpPr>
        <p:spPr>
          <a:xfrm>
            <a:off x="4869180" y="744006"/>
            <a:ext cx="45872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void setup() {</a:t>
            </a:r>
          </a:p>
          <a:p>
            <a:r>
              <a:rPr lang="en-IN" dirty="0"/>
              <a:t>  </a:t>
            </a:r>
            <a:r>
              <a:rPr lang="en-IN" dirty="0" err="1"/>
              <a:t>Serial.begin</a:t>
            </a:r>
            <a:r>
              <a:rPr lang="en-IN" dirty="0"/>
              <a:t>(9600);</a:t>
            </a:r>
          </a:p>
          <a:p>
            <a:r>
              <a:rPr lang="en-IN" dirty="0"/>
              <a:t>  </a:t>
            </a:r>
            <a:r>
              <a:rPr lang="en-IN" dirty="0" err="1"/>
              <a:t>servo.write</a:t>
            </a:r>
            <a:r>
              <a:rPr lang="en-IN" dirty="0"/>
              <a:t>(70);</a:t>
            </a:r>
          </a:p>
          <a:p>
            <a:r>
              <a:rPr lang="en-IN" dirty="0"/>
              <a:t>  </a:t>
            </a:r>
            <a:r>
              <a:rPr lang="en-IN" dirty="0" err="1"/>
              <a:t>lcd.init</a:t>
            </a:r>
            <a:r>
              <a:rPr lang="en-IN" dirty="0"/>
              <a:t>();</a:t>
            </a:r>
          </a:p>
          <a:p>
            <a:r>
              <a:rPr lang="en-IN" dirty="0"/>
              <a:t>  </a:t>
            </a:r>
            <a:r>
              <a:rPr lang="en-IN" dirty="0" err="1"/>
              <a:t>lcd.backlight</a:t>
            </a:r>
            <a:r>
              <a:rPr lang="en-IN" dirty="0"/>
              <a:t>();</a:t>
            </a:r>
          </a:p>
          <a:p>
            <a:r>
              <a:rPr lang="en-IN" dirty="0"/>
              <a:t>  </a:t>
            </a:r>
            <a:r>
              <a:rPr lang="en-IN" dirty="0" err="1"/>
              <a:t>servo.attach</a:t>
            </a:r>
            <a:r>
              <a:rPr lang="en-IN" dirty="0"/>
              <a:t>(3);</a:t>
            </a:r>
          </a:p>
          <a:p>
            <a:r>
              <a:rPr lang="en-IN" dirty="0"/>
              <a:t>  </a:t>
            </a:r>
            <a:r>
              <a:rPr lang="en-IN" dirty="0" err="1"/>
              <a:t>SPI.begin</a:t>
            </a:r>
            <a:r>
              <a:rPr lang="en-IN" dirty="0"/>
              <a:t>();</a:t>
            </a:r>
          </a:p>
          <a:p>
            <a:r>
              <a:rPr lang="en-IN" dirty="0"/>
              <a:t>  </a:t>
            </a:r>
            <a:r>
              <a:rPr lang="en-IN" dirty="0" err="1"/>
              <a:t>rfid.PCD_Init</a:t>
            </a:r>
            <a:r>
              <a:rPr lang="en-IN" dirty="0"/>
              <a:t>();</a:t>
            </a:r>
          </a:p>
          <a:p>
            <a:r>
              <a:rPr lang="en-IN" dirty="0"/>
              <a:t>  </a:t>
            </a:r>
            <a:r>
              <a:rPr lang="en-IN" dirty="0" err="1"/>
              <a:t>pinMode</a:t>
            </a:r>
            <a:r>
              <a:rPr lang="en-IN" dirty="0"/>
              <a:t>(BUZZER_PIN, OUTPUT);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void beep(int frequency, int duration) {</a:t>
            </a:r>
          </a:p>
          <a:p>
            <a:r>
              <a:rPr lang="en-IN" dirty="0"/>
              <a:t>  tone(BUZZER_PIN, frequency, duration);</a:t>
            </a:r>
          </a:p>
          <a:p>
            <a:r>
              <a:rPr lang="en-IN" dirty="0"/>
              <a:t>  delay(duration);</a:t>
            </a:r>
          </a:p>
          <a:p>
            <a:r>
              <a:rPr lang="en-IN" dirty="0"/>
              <a:t>  </a:t>
            </a:r>
            <a:r>
              <a:rPr lang="en-IN" dirty="0" err="1"/>
              <a:t>noTone</a:t>
            </a:r>
            <a:r>
              <a:rPr lang="en-IN" dirty="0"/>
              <a:t>(BUZZER_PIN);</a:t>
            </a:r>
          </a:p>
          <a:p>
            <a:r>
              <a:rPr lang="en-IN" dirty="0"/>
              <a:t>  delay(50);  // Small delay to separate beeps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894738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E6AFE-D599-C674-8F36-4DF8CA113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7;p50">
            <a:extLst>
              <a:ext uri="{FF2B5EF4-FFF2-40B4-BE49-F238E27FC236}">
                <a16:creationId xmlns:a16="http://schemas.microsoft.com/office/drawing/2014/main" id="{EEC7DA5D-B809-149B-0AFE-F3CDB621288C}"/>
              </a:ext>
            </a:extLst>
          </p:cNvPr>
          <p:cNvSpPr/>
          <p:nvPr/>
        </p:nvSpPr>
        <p:spPr>
          <a:xfrm rot="10800000" flipH="1">
            <a:off x="4306361" y="852210"/>
            <a:ext cx="152655" cy="38223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81224-DCBE-2135-A71E-0A9FAEA1CD14}"/>
              </a:ext>
            </a:extLst>
          </p:cNvPr>
          <p:cNvSpPr txBox="1"/>
          <p:nvPr/>
        </p:nvSpPr>
        <p:spPr>
          <a:xfrm>
            <a:off x="3666686" y="131920"/>
            <a:ext cx="1794294" cy="3493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SOURCE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78A32-CB09-60B2-3BBD-3CC62D85FAEA}"/>
              </a:ext>
            </a:extLst>
          </p:cNvPr>
          <p:cNvSpPr txBox="1"/>
          <p:nvPr/>
        </p:nvSpPr>
        <p:spPr>
          <a:xfrm>
            <a:off x="303337" y="131920"/>
            <a:ext cx="39133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void </a:t>
            </a:r>
            <a:r>
              <a:rPr lang="en-IN" dirty="0" err="1"/>
              <a:t>kiliKiliSound</a:t>
            </a:r>
            <a:r>
              <a:rPr lang="en-IN" dirty="0"/>
              <a:t>() {</a:t>
            </a:r>
          </a:p>
          <a:p>
            <a:r>
              <a:rPr lang="en-IN" dirty="0"/>
              <a:t>  beep(1000, 200);  // </a:t>
            </a:r>
            <a:r>
              <a:rPr lang="en-IN" dirty="0" err="1"/>
              <a:t>kili</a:t>
            </a:r>
            <a:endParaRPr lang="en-IN" dirty="0"/>
          </a:p>
          <a:p>
            <a:r>
              <a:rPr lang="en-IN" dirty="0"/>
              <a:t>  delay(50);</a:t>
            </a:r>
          </a:p>
          <a:p>
            <a:r>
              <a:rPr lang="en-IN" dirty="0"/>
              <a:t>  beep(1500, 200);  // </a:t>
            </a:r>
            <a:r>
              <a:rPr lang="en-IN" dirty="0" err="1"/>
              <a:t>kili</a:t>
            </a:r>
            <a:endParaRPr lang="en-IN" dirty="0"/>
          </a:p>
          <a:p>
            <a:r>
              <a:rPr lang="en-IN" dirty="0"/>
              <a:t>  delay(50);</a:t>
            </a:r>
          </a:p>
          <a:p>
            <a:r>
              <a:rPr lang="en-IN" dirty="0"/>
              <a:t>  beep(2000, 200);  // </a:t>
            </a:r>
            <a:r>
              <a:rPr lang="en-IN" dirty="0" err="1"/>
              <a:t>kili</a:t>
            </a:r>
            <a:endParaRPr lang="en-IN" dirty="0"/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void </a:t>
            </a:r>
            <a:r>
              <a:rPr lang="en-IN" dirty="0" err="1"/>
              <a:t>byeByeSound</a:t>
            </a:r>
            <a:r>
              <a:rPr lang="en-IN" dirty="0"/>
              <a:t>() {</a:t>
            </a:r>
          </a:p>
          <a:p>
            <a:r>
              <a:rPr lang="en-IN" dirty="0"/>
              <a:t>  beep(2000, 200);  // bye</a:t>
            </a:r>
          </a:p>
          <a:p>
            <a:r>
              <a:rPr lang="en-IN" dirty="0"/>
              <a:t>  delay(50);</a:t>
            </a:r>
          </a:p>
          <a:p>
            <a:r>
              <a:rPr lang="en-IN" dirty="0"/>
              <a:t>  beep(1500, 200);  // bye</a:t>
            </a:r>
          </a:p>
          <a:p>
            <a:r>
              <a:rPr lang="en-IN" dirty="0"/>
              <a:t>  delay(50);</a:t>
            </a:r>
          </a:p>
          <a:p>
            <a:r>
              <a:rPr lang="en-IN" dirty="0"/>
              <a:t>  beep(1000, 200);  // bye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void loop() {</a:t>
            </a:r>
          </a:p>
          <a:p>
            <a:r>
              <a:rPr lang="en-IN" dirty="0"/>
              <a:t>  </a:t>
            </a:r>
            <a:r>
              <a:rPr lang="en-IN" dirty="0" err="1"/>
              <a:t>lcd.setCursor</a:t>
            </a:r>
            <a:r>
              <a:rPr lang="en-IN" dirty="0"/>
              <a:t>(4, 0);</a:t>
            </a:r>
          </a:p>
          <a:p>
            <a:r>
              <a:rPr lang="en-IN" dirty="0"/>
              <a:t>  </a:t>
            </a:r>
            <a:r>
              <a:rPr lang="en-IN" dirty="0" err="1"/>
              <a:t>lcd.print</a:t>
            </a:r>
            <a:r>
              <a:rPr lang="en-IN" dirty="0"/>
              <a:t>("Welcome!");</a:t>
            </a:r>
          </a:p>
          <a:p>
            <a:r>
              <a:rPr lang="en-IN" dirty="0"/>
              <a:t>  </a:t>
            </a:r>
            <a:r>
              <a:rPr lang="en-IN" dirty="0" err="1"/>
              <a:t>lcd.setCursor</a:t>
            </a:r>
            <a:r>
              <a:rPr lang="en-IN" dirty="0"/>
              <a:t>(1, 1);</a:t>
            </a:r>
          </a:p>
          <a:p>
            <a:r>
              <a:rPr lang="en-IN" dirty="0"/>
              <a:t>  </a:t>
            </a:r>
            <a:r>
              <a:rPr lang="en-IN" dirty="0" err="1"/>
              <a:t>lcd.print</a:t>
            </a:r>
            <a:r>
              <a:rPr lang="en-IN" dirty="0"/>
              <a:t>("Put your card");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65B3F-2647-0808-1C22-A7186C12F587}"/>
              </a:ext>
            </a:extLst>
          </p:cNvPr>
          <p:cNvSpPr txBox="1"/>
          <p:nvPr/>
        </p:nvSpPr>
        <p:spPr>
          <a:xfrm>
            <a:off x="4638391" y="481257"/>
            <a:ext cx="457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if (!</a:t>
            </a:r>
            <a:r>
              <a:rPr lang="en-IN" dirty="0" err="1"/>
              <a:t>rfid.PICC_IsNewCardPresent</a:t>
            </a:r>
            <a:r>
              <a:rPr lang="en-IN" dirty="0"/>
              <a:t>()) return;</a:t>
            </a:r>
          </a:p>
          <a:p>
            <a:r>
              <a:rPr lang="en-IN" dirty="0"/>
              <a:t>  if (!</a:t>
            </a:r>
            <a:r>
              <a:rPr lang="en-IN" dirty="0" err="1"/>
              <a:t>rfid.PICC_ReadCardSerial</a:t>
            </a:r>
            <a:r>
              <a:rPr lang="en-IN" dirty="0"/>
              <a:t>()) return;</a:t>
            </a:r>
          </a:p>
          <a:p>
            <a:endParaRPr lang="en-IN" dirty="0"/>
          </a:p>
          <a:p>
            <a:r>
              <a:rPr lang="en-IN" dirty="0"/>
              <a:t>  </a:t>
            </a:r>
            <a:r>
              <a:rPr lang="en-IN" dirty="0" err="1"/>
              <a:t>lcd.clear</a:t>
            </a:r>
            <a:r>
              <a:rPr lang="en-IN" dirty="0"/>
              <a:t>();</a:t>
            </a:r>
          </a:p>
          <a:p>
            <a:r>
              <a:rPr lang="en-IN" dirty="0"/>
              <a:t>  </a:t>
            </a:r>
            <a:r>
              <a:rPr lang="en-IN" dirty="0" err="1"/>
              <a:t>lcd.setCursor</a:t>
            </a:r>
            <a:r>
              <a:rPr lang="en-IN" dirty="0"/>
              <a:t>(0, 0);</a:t>
            </a:r>
          </a:p>
          <a:p>
            <a:r>
              <a:rPr lang="en-IN" dirty="0"/>
              <a:t>  </a:t>
            </a:r>
            <a:r>
              <a:rPr lang="en-IN" dirty="0" err="1"/>
              <a:t>lcd.print</a:t>
            </a:r>
            <a:r>
              <a:rPr lang="en-IN" dirty="0"/>
              <a:t>("Scanning");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("NUID tag is: ");</a:t>
            </a:r>
          </a:p>
          <a:p>
            <a:endParaRPr lang="en-IN" dirty="0"/>
          </a:p>
          <a:p>
            <a:r>
              <a:rPr lang="en-IN" dirty="0"/>
              <a:t>  String </a:t>
            </a:r>
            <a:r>
              <a:rPr lang="en-IN" dirty="0" err="1"/>
              <a:t>scannedUID</a:t>
            </a:r>
            <a:r>
              <a:rPr lang="en-IN" dirty="0"/>
              <a:t> = "";</a:t>
            </a:r>
          </a:p>
          <a:p>
            <a:r>
              <a:rPr lang="en-IN" dirty="0"/>
              <a:t>  for (byte </a:t>
            </a:r>
            <a:r>
              <a:rPr lang="en-IN" dirty="0" err="1"/>
              <a:t>i</a:t>
            </a:r>
            <a:r>
              <a:rPr lang="en-IN" dirty="0"/>
              <a:t> = 0; </a:t>
            </a:r>
            <a:r>
              <a:rPr lang="en-IN" dirty="0" err="1"/>
              <a:t>i</a:t>
            </a:r>
            <a:r>
              <a:rPr lang="en-IN" dirty="0"/>
              <a:t> &lt; </a:t>
            </a:r>
            <a:r>
              <a:rPr lang="en-IN" dirty="0" err="1"/>
              <a:t>rfid.uid.size</a:t>
            </a:r>
            <a:r>
              <a:rPr lang="en-IN" dirty="0"/>
              <a:t>; </a:t>
            </a:r>
            <a:r>
              <a:rPr lang="en-IN" dirty="0" err="1"/>
              <a:t>i</a:t>
            </a:r>
            <a:r>
              <a:rPr lang="en-IN" dirty="0"/>
              <a:t>++) {</a:t>
            </a:r>
          </a:p>
          <a:p>
            <a:r>
              <a:rPr lang="en-IN" dirty="0"/>
              <a:t>    </a:t>
            </a:r>
            <a:r>
              <a:rPr lang="en-IN" dirty="0" err="1"/>
              <a:t>lcd.print</a:t>
            </a:r>
            <a:r>
              <a:rPr lang="en-IN" dirty="0"/>
              <a:t>(".");</a:t>
            </a:r>
          </a:p>
          <a:p>
            <a:r>
              <a:rPr lang="en-IN" dirty="0"/>
              <a:t>    </a:t>
            </a:r>
            <a:r>
              <a:rPr lang="en-IN" dirty="0" err="1"/>
              <a:t>scannedUID.concat</a:t>
            </a:r>
            <a:r>
              <a:rPr lang="en-IN" dirty="0"/>
              <a:t>(String(</a:t>
            </a:r>
            <a:r>
              <a:rPr lang="en-IN" dirty="0" err="1"/>
              <a:t>rfid.uid.uidByte</a:t>
            </a:r>
            <a:r>
              <a:rPr lang="en-IN" dirty="0"/>
              <a:t>[</a:t>
            </a:r>
            <a:r>
              <a:rPr lang="en-IN" dirty="0" err="1"/>
              <a:t>i</a:t>
            </a:r>
            <a:r>
              <a:rPr lang="en-IN" dirty="0"/>
              <a:t>] &lt; 0x10 ? "0" : ""));</a:t>
            </a:r>
          </a:p>
          <a:p>
            <a:r>
              <a:rPr lang="en-IN" dirty="0"/>
              <a:t>    </a:t>
            </a:r>
            <a:r>
              <a:rPr lang="en-IN" dirty="0" err="1"/>
              <a:t>scannedUID.concat</a:t>
            </a:r>
            <a:r>
              <a:rPr lang="en-IN" dirty="0"/>
              <a:t>(String(</a:t>
            </a:r>
            <a:r>
              <a:rPr lang="en-IN" dirty="0" err="1"/>
              <a:t>rfid.uid.uidByte</a:t>
            </a:r>
            <a:r>
              <a:rPr lang="en-IN" dirty="0"/>
              <a:t>[</a:t>
            </a:r>
            <a:r>
              <a:rPr lang="en-IN" dirty="0" err="1"/>
              <a:t>i</a:t>
            </a:r>
            <a:r>
              <a:rPr lang="en-IN" dirty="0"/>
              <a:t>], HEX));</a:t>
            </a:r>
          </a:p>
          <a:p>
            <a:r>
              <a:rPr lang="en-IN" dirty="0"/>
              <a:t>    delay(300);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  </a:t>
            </a:r>
            <a:r>
              <a:rPr lang="en-IN" dirty="0" err="1"/>
              <a:t>scannedUID.toUpperCase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// Send UID and lock status over serial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("UID:");</a:t>
            </a:r>
          </a:p>
          <a:p>
            <a:r>
              <a:rPr lang="en-IN" dirty="0"/>
              <a:t>  </a:t>
            </a:r>
            <a:r>
              <a:rPr lang="en-IN" dirty="0" err="1"/>
              <a:t>Serial.println</a:t>
            </a:r>
            <a:r>
              <a:rPr lang="en-IN" dirty="0"/>
              <a:t>(</a:t>
            </a:r>
            <a:r>
              <a:rPr lang="en-IN" dirty="0" err="1"/>
              <a:t>scannedUID</a:t>
            </a:r>
            <a:r>
              <a:rPr lang="en-IN" dirty="0"/>
              <a:t>);</a:t>
            </a:r>
          </a:p>
          <a:p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6851830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E6AFE-D599-C674-8F36-4DF8CA113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7;p50">
            <a:extLst>
              <a:ext uri="{FF2B5EF4-FFF2-40B4-BE49-F238E27FC236}">
                <a16:creationId xmlns:a16="http://schemas.microsoft.com/office/drawing/2014/main" id="{EEC7DA5D-B809-149B-0AFE-F3CDB621288C}"/>
              </a:ext>
            </a:extLst>
          </p:cNvPr>
          <p:cNvSpPr/>
          <p:nvPr/>
        </p:nvSpPr>
        <p:spPr>
          <a:xfrm rot="10800000" flipH="1">
            <a:off x="4485736" y="808776"/>
            <a:ext cx="152655" cy="38223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81224-DCBE-2135-A71E-0A9FAEA1CD14}"/>
              </a:ext>
            </a:extLst>
          </p:cNvPr>
          <p:cNvSpPr txBox="1"/>
          <p:nvPr/>
        </p:nvSpPr>
        <p:spPr>
          <a:xfrm>
            <a:off x="3666686" y="131920"/>
            <a:ext cx="1794294" cy="3493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SOURCE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CAE21-94A6-8F04-0170-ADAC988B8109}"/>
              </a:ext>
            </a:extLst>
          </p:cNvPr>
          <p:cNvSpPr txBox="1"/>
          <p:nvPr/>
        </p:nvSpPr>
        <p:spPr>
          <a:xfrm>
            <a:off x="-9937" y="610897"/>
            <a:ext cx="457200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00" dirty="0" err="1"/>
              <a:t>Serial.print</a:t>
            </a:r>
            <a:r>
              <a:rPr lang="en-IN" sz="1300" dirty="0"/>
              <a:t>("Status:");</a:t>
            </a:r>
          </a:p>
          <a:p>
            <a:r>
              <a:rPr lang="en-IN" sz="1300" dirty="0"/>
              <a:t>  </a:t>
            </a:r>
            <a:r>
              <a:rPr lang="en-IN" sz="1300" dirty="0" err="1"/>
              <a:t>Serial.println</a:t>
            </a:r>
            <a:r>
              <a:rPr lang="en-IN" sz="1300" dirty="0"/>
              <a:t>(lock == 1 ? "Locked" : "Unlocked");</a:t>
            </a:r>
          </a:p>
          <a:p>
            <a:endParaRPr lang="en-IN" sz="1300" dirty="0"/>
          </a:p>
          <a:p>
            <a:r>
              <a:rPr lang="en-IN" sz="1300" dirty="0"/>
              <a:t>  if ((</a:t>
            </a:r>
            <a:r>
              <a:rPr lang="en-IN" sz="1300" dirty="0" err="1"/>
              <a:t>scannedUID</a:t>
            </a:r>
            <a:r>
              <a:rPr lang="en-IN" sz="1300" dirty="0"/>
              <a:t> == UID1 || </a:t>
            </a:r>
            <a:r>
              <a:rPr lang="en-IN" sz="1300" dirty="0" err="1"/>
              <a:t>scannedUID</a:t>
            </a:r>
            <a:r>
              <a:rPr lang="en-IN" sz="1300" dirty="0"/>
              <a:t> == UID2 || </a:t>
            </a:r>
            <a:r>
              <a:rPr lang="en-IN" sz="1300" dirty="0" err="1"/>
              <a:t>scannedUID</a:t>
            </a:r>
            <a:r>
              <a:rPr lang="en-IN" sz="1300" dirty="0"/>
              <a:t> == UID3) &amp;&amp; lock == 0) {</a:t>
            </a:r>
          </a:p>
          <a:p>
            <a:r>
              <a:rPr lang="en-IN" sz="1300" dirty="0"/>
              <a:t>    </a:t>
            </a:r>
            <a:r>
              <a:rPr lang="en-IN" sz="1300" dirty="0" err="1"/>
              <a:t>servo.write</a:t>
            </a:r>
            <a:r>
              <a:rPr lang="en-IN" sz="1300" dirty="0"/>
              <a:t>(70);</a:t>
            </a:r>
          </a:p>
          <a:p>
            <a:r>
              <a:rPr lang="en-IN" sz="1300" dirty="0"/>
              <a:t>    </a:t>
            </a:r>
            <a:r>
              <a:rPr lang="en-IN" sz="1300" dirty="0" err="1"/>
              <a:t>lcd.clear</a:t>
            </a:r>
            <a:r>
              <a:rPr lang="en-IN" sz="1300" dirty="0"/>
              <a:t>();</a:t>
            </a:r>
          </a:p>
          <a:p>
            <a:r>
              <a:rPr lang="en-IN" sz="1300" dirty="0"/>
              <a:t>    </a:t>
            </a:r>
            <a:r>
              <a:rPr lang="en-IN" sz="1300" dirty="0" err="1"/>
              <a:t>lcd.setCursor</a:t>
            </a:r>
            <a:r>
              <a:rPr lang="en-IN" sz="1300" dirty="0"/>
              <a:t>(0, 0);</a:t>
            </a:r>
          </a:p>
          <a:p>
            <a:r>
              <a:rPr lang="en-IN" sz="1300" dirty="0"/>
              <a:t>    </a:t>
            </a:r>
            <a:r>
              <a:rPr lang="en-IN" sz="1300" dirty="0" err="1"/>
              <a:t>lcd.print</a:t>
            </a:r>
            <a:r>
              <a:rPr lang="en-IN" sz="1300" dirty="0"/>
              <a:t>("Door is locked");</a:t>
            </a:r>
          </a:p>
          <a:p>
            <a:r>
              <a:rPr lang="en-IN" sz="1300" dirty="0"/>
              <a:t>    </a:t>
            </a:r>
            <a:r>
              <a:rPr lang="en-IN" sz="1300" dirty="0" err="1"/>
              <a:t>kiliKiliSound</a:t>
            </a:r>
            <a:r>
              <a:rPr lang="en-IN" sz="1300" dirty="0"/>
              <a:t>();  // </a:t>
            </a:r>
            <a:r>
              <a:rPr lang="en-IN" sz="1300" dirty="0" err="1"/>
              <a:t>kili</a:t>
            </a:r>
            <a:r>
              <a:rPr lang="en-IN" sz="1300" dirty="0"/>
              <a:t> </a:t>
            </a:r>
            <a:r>
              <a:rPr lang="en-IN" sz="1300" dirty="0" err="1"/>
              <a:t>kili</a:t>
            </a:r>
            <a:r>
              <a:rPr lang="en-IN" sz="1300" dirty="0"/>
              <a:t> </a:t>
            </a:r>
            <a:r>
              <a:rPr lang="en-IN" sz="1300" dirty="0" err="1"/>
              <a:t>kili</a:t>
            </a:r>
            <a:r>
              <a:rPr lang="en-IN" sz="1300" dirty="0"/>
              <a:t> sound when the door is locked</a:t>
            </a:r>
          </a:p>
          <a:p>
            <a:r>
              <a:rPr lang="en-IN" sz="1300" dirty="0"/>
              <a:t>    delay(1500);</a:t>
            </a:r>
          </a:p>
          <a:p>
            <a:r>
              <a:rPr lang="en-IN" sz="1300" dirty="0"/>
              <a:t>    </a:t>
            </a:r>
            <a:r>
              <a:rPr lang="en-IN" sz="1300" dirty="0" err="1"/>
              <a:t>lcd.clear</a:t>
            </a:r>
            <a:r>
              <a:rPr lang="en-IN" sz="1300" dirty="0"/>
              <a:t>();</a:t>
            </a:r>
          </a:p>
          <a:p>
            <a:r>
              <a:rPr lang="en-IN" sz="1300" dirty="0"/>
              <a:t>    lock = 1;</a:t>
            </a:r>
          </a:p>
          <a:p>
            <a:r>
              <a:rPr lang="en-IN" sz="1300" dirty="0"/>
              <a:t>  } else if ((</a:t>
            </a:r>
            <a:r>
              <a:rPr lang="en-IN" sz="1300" dirty="0" err="1"/>
              <a:t>scannedUID</a:t>
            </a:r>
            <a:r>
              <a:rPr lang="en-IN" sz="1300" dirty="0"/>
              <a:t> == UID1 || </a:t>
            </a:r>
            <a:r>
              <a:rPr lang="en-IN" sz="1300" dirty="0" err="1"/>
              <a:t>scannedUID</a:t>
            </a:r>
            <a:r>
              <a:rPr lang="en-IN" sz="1300" dirty="0"/>
              <a:t> == UID2 || </a:t>
            </a:r>
            <a:r>
              <a:rPr lang="en-IN" sz="1300" dirty="0" err="1"/>
              <a:t>scannedUID</a:t>
            </a:r>
            <a:r>
              <a:rPr lang="en-IN" sz="1300" dirty="0"/>
              <a:t> == UID3) &amp;&amp; lock == 1) {</a:t>
            </a:r>
          </a:p>
          <a:p>
            <a:r>
              <a:rPr lang="en-IN" sz="1300" dirty="0"/>
              <a:t>    </a:t>
            </a:r>
            <a:r>
              <a:rPr lang="en-IN" sz="1300" dirty="0" err="1"/>
              <a:t>servo.write</a:t>
            </a:r>
            <a:r>
              <a:rPr lang="en-IN" sz="1300" dirty="0"/>
              <a:t>(160);</a:t>
            </a:r>
          </a:p>
          <a:p>
            <a:r>
              <a:rPr lang="en-IN" sz="1300" dirty="0"/>
              <a:t>    </a:t>
            </a:r>
            <a:r>
              <a:rPr lang="en-IN" sz="1300" dirty="0" err="1"/>
              <a:t>lcd.clear</a:t>
            </a:r>
            <a:r>
              <a:rPr lang="en-IN" sz="1300" dirty="0"/>
              <a:t>();</a:t>
            </a:r>
          </a:p>
          <a:p>
            <a:r>
              <a:rPr lang="en-IN" sz="1300" dirty="0"/>
              <a:t>    </a:t>
            </a:r>
            <a:r>
              <a:rPr lang="en-IN" sz="1300" dirty="0" err="1"/>
              <a:t>lcd.setCursor</a:t>
            </a:r>
            <a:r>
              <a:rPr lang="en-IN" sz="1300" dirty="0"/>
              <a:t>(0, 0);</a:t>
            </a:r>
          </a:p>
          <a:p>
            <a:r>
              <a:rPr lang="en-IN" sz="1300" dirty="0"/>
              <a:t>    </a:t>
            </a:r>
            <a:r>
              <a:rPr lang="en-IN" sz="1300" dirty="0" err="1"/>
              <a:t>lcd.print</a:t>
            </a:r>
            <a:r>
              <a:rPr lang="en-IN" sz="1300" dirty="0"/>
              <a:t>("Door is open");</a:t>
            </a:r>
          </a:p>
          <a:p>
            <a:r>
              <a:rPr lang="en-IN" sz="1300" dirty="0"/>
              <a:t>    </a:t>
            </a:r>
            <a:r>
              <a:rPr lang="en-IN" sz="1300" dirty="0" err="1"/>
              <a:t>byeByeSound</a:t>
            </a:r>
            <a:r>
              <a:rPr lang="en-IN" sz="1300" dirty="0"/>
              <a:t>();  // bye </a:t>
            </a:r>
            <a:r>
              <a:rPr lang="en-IN" sz="1300" dirty="0" err="1"/>
              <a:t>bye</a:t>
            </a:r>
            <a:r>
              <a:rPr lang="en-IN" sz="1300" dirty="0"/>
              <a:t> sound when the door is open</a:t>
            </a:r>
          </a:p>
          <a:p>
            <a:endParaRPr lang="en-IN" sz="1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01D66-21FF-7B2C-0169-4D932DBE9836}"/>
              </a:ext>
            </a:extLst>
          </p:cNvPr>
          <p:cNvSpPr txBox="1"/>
          <p:nvPr/>
        </p:nvSpPr>
        <p:spPr>
          <a:xfrm>
            <a:off x="4827218" y="755071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delay(1500);</a:t>
            </a:r>
          </a:p>
          <a:p>
            <a:r>
              <a:rPr lang="en-IN" dirty="0"/>
              <a:t>    </a:t>
            </a:r>
            <a:r>
              <a:rPr lang="en-IN" dirty="0" err="1"/>
              <a:t>lcd.clear</a:t>
            </a:r>
            <a:r>
              <a:rPr lang="en-IN" dirty="0"/>
              <a:t>();</a:t>
            </a:r>
          </a:p>
          <a:p>
            <a:r>
              <a:rPr lang="en-IN" dirty="0"/>
              <a:t>    lock = 0;</a:t>
            </a:r>
          </a:p>
          <a:p>
            <a:r>
              <a:rPr lang="en-IN" dirty="0"/>
              <a:t>  } else {</a:t>
            </a:r>
          </a:p>
          <a:p>
            <a:r>
              <a:rPr lang="en-IN" dirty="0"/>
              <a:t>    </a:t>
            </a:r>
            <a:r>
              <a:rPr lang="en-IN" dirty="0" err="1"/>
              <a:t>lcd.clear</a:t>
            </a:r>
            <a:r>
              <a:rPr lang="en-IN" dirty="0"/>
              <a:t>();</a:t>
            </a:r>
          </a:p>
          <a:p>
            <a:r>
              <a:rPr lang="en-IN" dirty="0"/>
              <a:t>    </a:t>
            </a:r>
            <a:r>
              <a:rPr lang="en-IN" dirty="0" err="1"/>
              <a:t>lcd.setCursor</a:t>
            </a:r>
            <a:r>
              <a:rPr lang="en-IN" dirty="0"/>
              <a:t>(0, 0);</a:t>
            </a:r>
          </a:p>
          <a:p>
            <a:r>
              <a:rPr lang="en-IN" dirty="0"/>
              <a:t>    </a:t>
            </a:r>
            <a:r>
              <a:rPr lang="en-IN" dirty="0" err="1"/>
              <a:t>lcd.print</a:t>
            </a:r>
            <a:r>
              <a:rPr lang="en-IN" dirty="0"/>
              <a:t>("Wrong card!");</a:t>
            </a:r>
          </a:p>
          <a:p>
            <a:r>
              <a:rPr lang="en-IN" dirty="0"/>
              <a:t>    beep(1500, 400);  // Beep for the wrong card</a:t>
            </a:r>
          </a:p>
          <a:p>
            <a:r>
              <a:rPr lang="en-IN" dirty="0"/>
              <a:t>    delay(1500);</a:t>
            </a:r>
          </a:p>
          <a:p>
            <a:r>
              <a:rPr lang="en-IN" dirty="0"/>
              <a:t>    </a:t>
            </a:r>
            <a:r>
              <a:rPr lang="en-IN" dirty="0" err="1"/>
              <a:t>lcd.clear</a:t>
            </a:r>
            <a:r>
              <a:rPr lang="en-IN" dirty="0"/>
              <a:t>();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722836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146733-3656-B64E-4BC7-7D90803B9D23}"/>
              </a:ext>
            </a:extLst>
          </p:cNvPr>
          <p:cNvSpPr txBox="1"/>
          <p:nvPr/>
        </p:nvSpPr>
        <p:spPr>
          <a:xfrm>
            <a:off x="758285" y="422774"/>
            <a:ext cx="626698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RFID Card Detection: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 presents RFID card to the reader.</a:t>
            </a:r>
          </a:p>
          <a:p>
            <a:pPr marL="457200"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RFID module reads the card's unique identifier.</a:t>
            </a:r>
          </a:p>
          <a:p>
            <a:pPr marL="457200" lvl="1"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User Verification: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Arduino compares the card's identifier with authorized identifiers.</a:t>
            </a:r>
          </a:p>
          <a:p>
            <a:pPr marL="457200"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If authorized, proceed to next step; otherwise, trigger the buzzer for </a:t>
            </a:r>
          </a:p>
          <a:p>
            <a:pPr marL="457200"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unauthorized access.</a:t>
            </a:r>
          </a:p>
          <a:p>
            <a:pPr algn="l"/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Door Unlocking: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Upon successful verification, Arduino signals the servo motor to unlock the door.</a:t>
            </a:r>
          </a:p>
          <a:p>
            <a:pPr algn="l"/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Audio Feedback: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Buzzer provides audible feedback for access success or failure.</a:t>
            </a:r>
          </a:p>
          <a:p>
            <a:pPr algn="l"/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LCD Display: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Display status messages:</a:t>
            </a:r>
          </a:p>
          <a:p>
            <a:pPr marL="914400" lvl="2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“Door is open" when the RFID card is authorized.</a:t>
            </a:r>
          </a:p>
          <a:p>
            <a:pPr marL="914400" lvl="2"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“Door is close" when the RFID card is not authorized.</a:t>
            </a:r>
          </a:p>
          <a:p>
            <a:r>
              <a:rPr lang="en-IN" dirty="0"/>
              <a:t>	“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Wrong Card” when the RFID card ID is not valid.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5496D-5538-35C9-8406-8DC66900C47B}"/>
              </a:ext>
            </a:extLst>
          </p:cNvPr>
          <p:cNvSpPr txBox="1"/>
          <p:nvPr/>
        </p:nvSpPr>
        <p:spPr>
          <a:xfrm>
            <a:off x="3413926" y="73437"/>
            <a:ext cx="1217547" cy="349337"/>
          </a:xfrm>
          <a:prstGeom prst="rect">
            <a:avLst/>
          </a:prstGeom>
          <a:noFill/>
          <a:ln>
            <a:solidFill>
              <a:schemeClr val="bg2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917800583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bjects on a table&#10;&#10;Description automatically generated">
            <a:extLst>
              <a:ext uri="{FF2B5EF4-FFF2-40B4-BE49-F238E27FC236}">
                <a16:creationId xmlns:a16="http://schemas.microsoft.com/office/drawing/2014/main" id="{5EEA13F3-D5CE-9CFB-772E-EB4618EE8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7" r="934" b="5245"/>
          <a:stretch/>
        </p:blipFill>
        <p:spPr>
          <a:xfrm rot="-5400000">
            <a:off x="2335200" y="-1680219"/>
            <a:ext cx="4492702" cy="9146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C0A22-B830-90AB-CC05-976C0C4493D0}"/>
              </a:ext>
            </a:extLst>
          </p:cNvPr>
          <p:cNvSpPr txBox="1"/>
          <p:nvPr/>
        </p:nvSpPr>
        <p:spPr>
          <a:xfrm>
            <a:off x="4054875" y="67222"/>
            <a:ext cx="10394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65188039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00"/>
          <p:cNvSpPr/>
          <p:nvPr/>
        </p:nvSpPr>
        <p:spPr>
          <a:xfrm rot="10800000" flipH="1">
            <a:off x="2665417" y="1613901"/>
            <a:ext cx="799636" cy="1030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00"/>
          <p:cNvSpPr txBox="1">
            <a:spLocks noGrp="1"/>
          </p:cNvSpPr>
          <p:nvPr>
            <p:ph type="ctrTitle"/>
          </p:nvPr>
        </p:nvSpPr>
        <p:spPr>
          <a:xfrm>
            <a:off x="1431415" y="1469400"/>
            <a:ext cx="2852700" cy="3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CONCLUSION</a:t>
            </a:r>
            <a:endParaRPr lang="en-US" sz="1200"/>
          </a:p>
        </p:txBody>
      </p:sp>
      <p:sp>
        <p:nvSpPr>
          <p:cNvPr id="2600" name="Google Shape;2600;p100"/>
          <p:cNvSpPr txBox="1">
            <a:spLocks noGrp="1"/>
          </p:cNvSpPr>
          <p:nvPr>
            <p:ph type="subTitle" idx="1"/>
          </p:nvPr>
        </p:nvSpPr>
        <p:spPr>
          <a:xfrm>
            <a:off x="1949000" y="1878648"/>
            <a:ext cx="3208539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200" dirty="0">
                <a:solidFill>
                  <a:srgbClr val="374151"/>
                </a:solidFill>
                <a:latin typeface="Century Gothic"/>
              </a:rPr>
              <a:t>        As we stand at the intersection of innovation and practicality, our project envisions a future where homes are not just automated but intelligently responsive to our needs</a:t>
            </a:r>
          </a:p>
          <a:p>
            <a:pPr>
              <a:buNone/>
            </a:pPr>
            <a:r>
              <a:rPr lang="en" sz="1200" dirty="0">
                <a:solidFill>
                  <a:srgbClr val="374151"/>
                </a:solidFill>
                <a:latin typeface="Century Gothic"/>
              </a:rPr>
              <a:t>        Our smart home project is not just a demonstration of technology but a glimpse into the possibilities that lie ahead.</a:t>
            </a:r>
            <a:br>
              <a:rPr lang="en" sz="1200" dirty="0">
                <a:latin typeface="Century Gothic"/>
              </a:rPr>
            </a:br>
            <a:endParaRPr lang="en" sz="1200">
              <a:solidFill>
                <a:srgbClr val="374151"/>
              </a:solidFill>
              <a:latin typeface="Century Gothic"/>
            </a:endParaRPr>
          </a:p>
        </p:txBody>
      </p:sp>
      <p:pic>
        <p:nvPicPr>
          <p:cNvPr id="2" name="Picture 1" descr="A black and white drawing of a circuit board&#10;&#10;Description automatically generated">
            <a:extLst>
              <a:ext uri="{FF2B5EF4-FFF2-40B4-BE49-F238E27FC236}">
                <a16:creationId xmlns:a16="http://schemas.microsoft.com/office/drawing/2014/main" id="{ACD9C2B5-12DD-FDB1-6905-285ED9F4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05" y="827230"/>
            <a:ext cx="3482915" cy="3602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47353-2D69-AC56-84AE-4D1CAFB1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20"/>
            <a:ext cx="9143999" cy="514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44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0"/>
          <p:cNvSpPr txBox="1">
            <a:spLocks noGrp="1"/>
          </p:cNvSpPr>
          <p:nvPr>
            <p:ph type="title"/>
          </p:nvPr>
        </p:nvSpPr>
        <p:spPr>
          <a:xfrm>
            <a:off x="918102" y="223173"/>
            <a:ext cx="4304384" cy="289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/>
              <a:t>TABLE OF CONTENTS</a:t>
            </a:r>
          </a:p>
        </p:txBody>
      </p:sp>
      <p:sp>
        <p:nvSpPr>
          <p:cNvPr id="237" name="Google Shape;237;p50"/>
          <p:cNvSpPr/>
          <p:nvPr/>
        </p:nvSpPr>
        <p:spPr>
          <a:xfrm rot="10800000" flipH="1">
            <a:off x="0" y="50"/>
            <a:ext cx="885900" cy="36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50"/>
          <p:cNvSpPr/>
          <p:nvPr/>
        </p:nvSpPr>
        <p:spPr>
          <a:xfrm rot="10800000" flipH="1">
            <a:off x="8711250" y="2407500"/>
            <a:ext cx="432900" cy="27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8C70B70-E06D-C7F6-DCE4-CF9A794ABD21}"/>
              </a:ext>
            </a:extLst>
          </p:cNvPr>
          <p:cNvCxnSpPr/>
          <p:nvPr/>
        </p:nvCxnSpPr>
        <p:spPr>
          <a:xfrm flipV="1">
            <a:off x="955376" y="624337"/>
            <a:ext cx="2391674" cy="2372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469;p99">
            <a:extLst>
              <a:ext uri="{FF2B5EF4-FFF2-40B4-BE49-F238E27FC236}">
                <a16:creationId xmlns:a16="http://schemas.microsoft.com/office/drawing/2014/main" id="{D7ED0858-FE19-4E04-2368-0EA86E926E39}"/>
              </a:ext>
            </a:extLst>
          </p:cNvPr>
          <p:cNvSpPr txBox="1">
            <a:spLocks/>
          </p:cNvSpPr>
          <p:nvPr/>
        </p:nvSpPr>
        <p:spPr>
          <a:xfrm>
            <a:off x="1701919" y="760845"/>
            <a:ext cx="4772076" cy="410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B92A"/>
              </a:buClr>
              <a:buSzPts val="1200"/>
              <a:buFont typeface="Oxygen"/>
              <a:buAutoNum type="arabicPeriod"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INTRODUCTION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LIST OF COMPONENTS USED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ROLE OF EACH COMPONENT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CIRCUIT DIAGRAM OF THE DEVICE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SOURCE CODE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OUTPUT OF THE PROJECT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CONCLUSION</a:t>
            </a:r>
          </a:p>
          <a:p>
            <a:pPr marL="285750">
              <a:buFont typeface="Wingdings"/>
              <a:buChar char="§"/>
            </a:pPr>
            <a:endParaRPr lang="en" sz="1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99"/>
          <p:cNvSpPr/>
          <p:nvPr/>
        </p:nvSpPr>
        <p:spPr>
          <a:xfrm rot="10800000" flipH="1">
            <a:off x="1296219" y="615858"/>
            <a:ext cx="1435833" cy="18926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99"/>
          <p:cNvSpPr txBox="1">
            <a:spLocks noGrp="1"/>
          </p:cNvSpPr>
          <p:nvPr>
            <p:ph type="ctrTitle"/>
          </p:nvPr>
        </p:nvSpPr>
        <p:spPr>
          <a:xfrm>
            <a:off x="616177" y="360261"/>
            <a:ext cx="3061070" cy="517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 dirty="0"/>
              <a:t>INTRODUCTION</a:t>
            </a:r>
          </a:p>
        </p:txBody>
      </p:sp>
      <p:cxnSp>
        <p:nvCxnSpPr>
          <p:cNvPr id="2593" name="Google Shape;2593;p99"/>
          <p:cNvCxnSpPr/>
          <p:nvPr/>
        </p:nvCxnSpPr>
        <p:spPr>
          <a:xfrm flipV="1">
            <a:off x="7783542" y="1123522"/>
            <a:ext cx="24639" cy="3505663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EF9677-1B9A-8F2F-055F-D0FE01544E65}"/>
              </a:ext>
            </a:extLst>
          </p:cNvPr>
          <p:cNvSpPr txBox="1"/>
          <p:nvPr/>
        </p:nvSpPr>
        <p:spPr>
          <a:xfrm>
            <a:off x="1295368" y="1401792"/>
            <a:ext cx="562226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374151"/>
                </a:solidFill>
              </a:rPr>
              <a:t>In a world where connectivity is key, this project is a testament to the endless possibilities of integrating technology seamlessly into our homes. Our project isn't just about automation; it's about redefining security at the most fundamental level – the entrance to our homes. The RFID Door Lock System combines cutting-edge RFID technology with a servo motor-driven lock mechanism, ensuring both convenience and robust security.</a:t>
            </a:r>
            <a:br>
              <a:rPr lang="en-US" b="1" dirty="0"/>
            </a:br>
            <a:br>
              <a:rPr lang="en-US" b="1" dirty="0"/>
            </a:br>
            <a:endParaRPr lang="en-US" b="1" dirty="0">
              <a:solidFill>
                <a:srgbClr val="37415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7;p50">
            <a:extLst>
              <a:ext uri="{FF2B5EF4-FFF2-40B4-BE49-F238E27FC236}">
                <a16:creationId xmlns:a16="http://schemas.microsoft.com/office/drawing/2014/main" id="{4234D435-E34C-3088-3BCA-7A216A982092}"/>
              </a:ext>
            </a:extLst>
          </p:cNvPr>
          <p:cNvSpPr/>
          <p:nvPr/>
        </p:nvSpPr>
        <p:spPr>
          <a:xfrm rot="5400000" flipH="1">
            <a:off x="2118864" y="-727804"/>
            <a:ext cx="141873" cy="255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D4EAB-3641-C94A-472C-5699F15EA159}"/>
              </a:ext>
            </a:extLst>
          </p:cNvPr>
          <p:cNvSpPr txBox="1"/>
          <p:nvPr/>
        </p:nvSpPr>
        <p:spPr>
          <a:xfrm>
            <a:off x="302383" y="293665"/>
            <a:ext cx="32500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LIST OF COMPONENTS USED</a:t>
            </a:r>
          </a:p>
        </p:txBody>
      </p:sp>
      <p:sp>
        <p:nvSpPr>
          <p:cNvPr id="13" name="Google Shape;2469;p99">
            <a:extLst>
              <a:ext uri="{FF2B5EF4-FFF2-40B4-BE49-F238E27FC236}">
                <a16:creationId xmlns:a16="http://schemas.microsoft.com/office/drawing/2014/main" id="{B14DE6B3-9697-4BFA-A6E6-0403EDE84D37}"/>
              </a:ext>
            </a:extLst>
          </p:cNvPr>
          <p:cNvSpPr txBox="1">
            <a:spLocks/>
          </p:cNvSpPr>
          <p:nvPr/>
        </p:nvSpPr>
        <p:spPr>
          <a:xfrm>
            <a:off x="1216683" y="1008855"/>
            <a:ext cx="4772076" cy="384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B92A"/>
              </a:buClr>
              <a:buSzPts val="1200"/>
              <a:buFont typeface="Oxygen"/>
              <a:buAutoNum type="arabicPeriod"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RFID CARD READER (RC522)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ARDUINO UNO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LCD DISPLAY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SERVO MOTOR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BUZZER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LOCK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CONNECTING WIRES</a:t>
            </a:r>
          </a:p>
          <a:p>
            <a:pPr marL="285750">
              <a:buFont typeface="Arial,Sans-Serif"/>
              <a:buChar char="•"/>
            </a:pPr>
            <a:endParaRPr lang="en-US" sz="1500" dirty="0">
              <a:latin typeface="Candara"/>
            </a:endParaRPr>
          </a:p>
          <a:p>
            <a:pPr marL="285750">
              <a:buFont typeface="Arial,Sans-Serif"/>
              <a:buChar char="•"/>
            </a:pPr>
            <a:r>
              <a:rPr lang="en-US" sz="1500" dirty="0">
                <a:latin typeface="Candara"/>
              </a:rPr>
              <a:t>GALVANIZED IRON WIRE</a:t>
            </a:r>
          </a:p>
        </p:txBody>
      </p:sp>
    </p:spTree>
    <p:extLst>
      <p:ext uri="{BB962C8B-B14F-4D97-AF65-F5344CB8AC3E}">
        <p14:creationId xmlns:p14="http://schemas.microsoft.com/office/powerpoint/2010/main" val="317451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8817E8-351D-4843-7190-2077D7571BBF}"/>
              </a:ext>
            </a:extLst>
          </p:cNvPr>
          <p:cNvSpPr txBox="1"/>
          <p:nvPr/>
        </p:nvSpPr>
        <p:spPr>
          <a:xfrm>
            <a:off x="334732" y="401495"/>
            <a:ext cx="32500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RFID CARD READER ( RC522 ) </a:t>
            </a:r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55DC2D0-C980-B6E1-4564-E7F3E98F4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33" y="576986"/>
            <a:ext cx="3592901" cy="4218316"/>
          </a:xfrm>
          <a:prstGeom prst="rect">
            <a:avLst/>
          </a:prstGeom>
        </p:spPr>
      </p:pic>
      <p:sp>
        <p:nvSpPr>
          <p:cNvPr id="11" name="Google Shape;237;p50">
            <a:extLst>
              <a:ext uri="{FF2B5EF4-FFF2-40B4-BE49-F238E27FC236}">
                <a16:creationId xmlns:a16="http://schemas.microsoft.com/office/drawing/2014/main" id="{C2766D8C-D49F-FF63-B6E4-B6C4EABC9D38}"/>
              </a:ext>
            </a:extLst>
          </p:cNvPr>
          <p:cNvSpPr/>
          <p:nvPr/>
        </p:nvSpPr>
        <p:spPr>
          <a:xfrm rot="10800000" flipH="1">
            <a:off x="4572000" y="1671417"/>
            <a:ext cx="66391" cy="1805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CF1E5-BE26-E7A7-19A9-31D3CBA186DC}"/>
              </a:ext>
            </a:extLst>
          </p:cNvPr>
          <p:cNvSpPr txBox="1"/>
          <p:nvPr/>
        </p:nvSpPr>
        <p:spPr>
          <a:xfrm>
            <a:off x="398268" y="1115572"/>
            <a:ext cx="3918548" cy="36317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374151"/>
                </a:solidFill>
              </a:rPr>
              <a:t>Radio-Frequency Identification (RFID) is a technology that uses radio waves to wirelessly transmit data between an RFID reader and a tag attached to an object. In our smart home device, RFID serves as a key component for secure access control.</a:t>
            </a:r>
          </a:p>
          <a:p>
            <a:endParaRPr lang="en-US" sz="1200" b="1" dirty="0"/>
          </a:p>
          <a:p>
            <a:r>
              <a:rPr lang="en-US" sz="1200" b="1" dirty="0"/>
              <a:t>Role in Our Project:</a:t>
            </a:r>
          </a:p>
          <a:p>
            <a:r>
              <a:rPr lang="en-US" sz="1200" b="1" dirty="0"/>
              <a:t>User Authentication:</a:t>
            </a:r>
            <a:r>
              <a:rPr lang="en-US" sz="1200" b="1" dirty="0">
                <a:solidFill>
                  <a:srgbClr val="374151"/>
                </a:solidFill>
              </a:rPr>
              <a:t> The RFID module is integral to user identification, ensuring that only authorized individuals can access specific areas or </a:t>
            </a:r>
            <a:r>
              <a:rPr lang="en-US" sz="1200" b="1">
                <a:solidFill>
                  <a:srgbClr val="374151"/>
                </a:solidFill>
              </a:rPr>
              <a:t>functionalities within the smart home system.</a:t>
            </a:r>
            <a:endParaRPr lang="en-US" sz="1200" b="1"/>
          </a:p>
          <a:p>
            <a:r>
              <a:rPr lang="en-US" sz="1200" b="1" dirty="0"/>
              <a:t>Contactless Access:</a:t>
            </a:r>
            <a:r>
              <a:rPr lang="en-US" sz="1200" b="1" dirty="0">
                <a:solidFill>
                  <a:srgbClr val="374151"/>
                </a:solidFill>
              </a:rPr>
              <a:t> Unlike traditional methods, RFID provides a contactless means of access, adding both convenience and a touch of sophistication to our home automation.</a:t>
            </a:r>
            <a:endParaRPr lang="en-US" sz="1200" b="1" dirty="0"/>
          </a:p>
          <a:p>
            <a:br>
              <a:rPr lang="en-US" dirty="0"/>
            </a:br>
            <a:br>
              <a:rPr lang="en-US" sz="1200" dirty="0">
                <a:solidFill>
                  <a:srgbClr val="374151"/>
                </a:solidFill>
              </a:rPr>
            </a:br>
            <a:endParaRPr lang="en-US" sz="1200" b="1" dirty="0">
              <a:solidFill>
                <a:srgbClr val="37415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>
          <a:extLst>
            <a:ext uri="{FF2B5EF4-FFF2-40B4-BE49-F238E27FC236}">
              <a16:creationId xmlns:a16="http://schemas.microsoft.com/office/drawing/2014/main" id="{BA117421-EDD0-FB18-E9D7-2D82AE6F1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5A145F-F794-F387-536B-02A934C4AC25}"/>
              </a:ext>
            </a:extLst>
          </p:cNvPr>
          <p:cNvSpPr txBox="1"/>
          <p:nvPr/>
        </p:nvSpPr>
        <p:spPr>
          <a:xfrm>
            <a:off x="571958" y="293665"/>
            <a:ext cx="32500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ARDUINO UNO </a:t>
            </a:r>
          </a:p>
        </p:txBody>
      </p:sp>
      <p:sp>
        <p:nvSpPr>
          <p:cNvPr id="11" name="Google Shape;237;p50">
            <a:extLst>
              <a:ext uri="{FF2B5EF4-FFF2-40B4-BE49-F238E27FC236}">
                <a16:creationId xmlns:a16="http://schemas.microsoft.com/office/drawing/2014/main" id="{81E03B8A-5FC6-C66C-3342-8B976A7F962E}"/>
              </a:ext>
            </a:extLst>
          </p:cNvPr>
          <p:cNvSpPr/>
          <p:nvPr/>
        </p:nvSpPr>
        <p:spPr>
          <a:xfrm rot="10800000" flipH="1">
            <a:off x="4270075" y="1671417"/>
            <a:ext cx="66391" cy="1805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31FCA-1715-7B17-3F39-9390A2C39757}"/>
              </a:ext>
            </a:extLst>
          </p:cNvPr>
          <p:cNvSpPr txBox="1"/>
          <p:nvPr/>
        </p:nvSpPr>
        <p:spPr>
          <a:xfrm>
            <a:off x="4722259" y="1061656"/>
            <a:ext cx="391854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374151"/>
                </a:solidFill>
              </a:rPr>
              <a:t>Arduino Uno is a popular microcontroller board based on the ATmega328P microcontroller. It provides  various digital and analog input/output pins for interfacing with other electronic components, runs at a clock speed of 16 MHz, allowing for relatively fast processing of tasks, set of digital input/output pins (14 of which can be used as PWM outputs) and analog input pins (6 in total), USB connection, power supply, etc.</a:t>
            </a:r>
          </a:p>
          <a:p>
            <a:endParaRPr lang="en-US" sz="1200" b="1" dirty="0">
              <a:solidFill>
                <a:srgbClr val="374151"/>
              </a:solidFill>
            </a:endParaRPr>
          </a:p>
          <a:p>
            <a:r>
              <a:rPr lang="en-US" sz="1200" b="1" dirty="0">
                <a:solidFill>
                  <a:srgbClr val="374151"/>
                </a:solidFill>
              </a:rPr>
              <a:t>Arduino Uno is versatile and suitable for a wide range of applications, from simple blinking LED projects to more complex applications like robotics, home automation, and IoT projects.</a:t>
            </a:r>
            <a:endParaRPr lang="en-US" b="1"/>
          </a:p>
        </p:txBody>
      </p:sp>
      <p:pic>
        <p:nvPicPr>
          <p:cNvPr id="2" name="Picture 1" descr="A blue electronic device with a blue cable&#10;&#10;Description automatically generated">
            <a:extLst>
              <a:ext uri="{FF2B5EF4-FFF2-40B4-BE49-F238E27FC236}">
                <a16:creationId xmlns:a16="http://schemas.microsoft.com/office/drawing/2014/main" id="{6D9AD93C-65EC-9F28-1FD3-5D7AE8EC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53" y="1065887"/>
            <a:ext cx="3398807" cy="35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6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>
          <a:extLst>
            <a:ext uri="{FF2B5EF4-FFF2-40B4-BE49-F238E27FC236}">
              <a16:creationId xmlns:a16="http://schemas.microsoft.com/office/drawing/2014/main" id="{B123F66B-D7C6-2395-39A0-42D7A95CB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3350A5-2ED7-AF4F-ECF5-2C59134D7B81}"/>
              </a:ext>
            </a:extLst>
          </p:cNvPr>
          <p:cNvSpPr txBox="1"/>
          <p:nvPr/>
        </p:nvSpPr>
        <p:spPr>
          <a:xfrm>
            <a:off x="302383" y="444627"/>
            <a:ext cx="35087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LCD DISPLAY WITH I2C MODULE</a:t>
            </a:r>
            <a:endParaRPr lang="en-US" dirty="0"/>
          </a:p>
        </p:txBody>
      </p:sp>
      <p:sp>
        <p:nvSpPr>
          <p:cNvPr id="11" name="Google Shape;237;p50">
            <a:extLst>
              <a:ext uri="{FF2B5EF4-FFF2-40B4-BE49-F238E27FC236}">
                <a16:creationId xmlns:a16="http://schemas.microsoft.com/office/drawing/2014/main" id="{CBF45DDE-2F92-DEB4-D6BF-C9A4C9AC7A75}"/>
              </a:ext>
            </a:extLst>
          </p:cNvPr>
          <p:cNvSpPr/>
          <p:nvPr/>
        </p:nvSpPr>
        <p:spPr>
          <a:xfrm rot="10800000" flipH="1">
            <a:off x="4572000" y="1671417"/>
            <a:ext cx="66391" cy="1805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833AE-EF6B-4009-2C27-08C2A585907A}"/>
              </a:ext>
            </a:extLst>
          </p:cNvPr>
          <p:cNvSpPr txBox="1"/>
          <p:nvPr/>
        </p:nvSpPr>
        <p:spPr>
          <a:xfrm>
            <a:off x="398268" y="1115572"/>
            <a:ext cx="391854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374151"/>
                </a:solidFill>
              </a:rPr>
              <a:t>An LCD (Liquid Crystal Display) is a type of flat-panel display technology that uses liquid crystals to modulate light and produce images. In the context of your smart home project, the LCD display serves as a user interface, providing visual feedback and information. Here are some key aspects of the LCD display in your project:</a:t>
            </a:r>
          </a:p>
          <a:p>
            <a:endParaRPr lang="en-US" sz="1200" b="1" dirty="0">
              <a:solidFill>
                <a:srgbClr val="374151"/>
              </a:solidFill>
            </a:endParaRPr>
          </a:p>
          <a:p>
            <a:r>
              <a:rPr lang="en-US" sz="1200" b="1" dirty="0">
                <a:solidFill>
                  <a:srgbClr val="374151"/>
                </a:solidFill>
              </a:rPr>
              <a:t>The I2C module is a small additional board that is attached to the back of a standard parallel LCD.</a:t>
            </a:r>
            <a:endParaRPr lang="en-US" b="1"/>
          </a:p>
          <a:p>
            <a:r>
              <a:rPr lang="en-US" sz="1200" b="1" dirty="0">
                <a:solidFill>
                  <a:srgbClr val="374151"/>
                </a:solidFill>
              </a:rPr>
              <a:t>It converts the parallel data and control signals of the LCD into the I2C protocol. This backpack often includes a small chip (like PCF8574) to handle the conversion and an I2C interface.</a:t>
            </a:r>
            <a:endParaRPr lang="en-US" b="1"/>
          </a:p>
          <a:p>
            <a:endParaRPr lang="en-US" sz="1200" b="1" dirty="0">
              <a:solidFill>
                <a:srgbClr val="374151"/>
              </a:solidFill>
            </a:endParaRPr>
          </a:p>
        </p:txBody>
      </p:sp>
      <p:pic>
        <p:nvPicPr>
          <p:cNvPr id="2" name="Picture 1" descr="A close-up of a computer chip&#10;&#10;Description automatically generated">
            <a:extLst>
              <a:ext uri="{FF2B5EF4-FFF2-40B4-BE49-F238E27FC236}">
                <a16:creationId xmlns:a16="http://schemas.microsoft.com/office/drawing/2014/main" id="{68BAAEB2-4695-7FB5-52C0-A877027E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02" y="444542"/>
            <a:ext cx="3334109" cy="38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>
          <a:extLst>
            <a:ext uri="{FF2B5EF4-FFF2-40B4-BE49-F238E27FC236}">
              <a16:creationId xmlns:a16="http://schemas.microsoft.com/office/drawing/2014/main" id="{7BF9FAEC-38B4-ACFF-FBFD-2FFCC18D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5959AA-4AA9-97FD-C39C-A88C6BFF018B}"/>
              </a:ext>
            </a:extLst>
          </p:cNvPr>
          <p:cNvSpPr txBox="1"/>
          <p:nvPr/>
        </p:nvSpPr>
        <p:spPr>
          <a:xfrm>
            <a:off x="270034" y="228967"/>
            <a:ext cx="32500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SERVO MOTOR</a:t>
            </a:r>
          </a:p>
        </p:txBody>
      </p:sp>
      <p:sp>
        <p:nvSpPr>
          <p:cNvPr id="11" name="Google Shape;237;p50">
            <a:extLst>
              <a:ext uri="{FF2B5EF4-FFF2-40B4-BE49-F238E27FC236}">
                <a16:creationId xmlns:a16="http://schemas.microsoft.com/office/drawing/2014/main" id="{9BD7478D-CC80-8A51-E7E8-CAEB1051B3CC}"/>
              </a:ext>
            </a:extLst>
          </p:cNvPr>
          <p:cNvSpPr/>
          <p:nvPr/>
        </p:nvSpPr>
        <p:spPr>
          <a:xfrm rot="10800000" flipH="1">
            <a:off x="4572000" y="808776"/>
            <a:ext cx="66391" cy="9648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0B010-2460-03A4-7B7C-3D70A77E7526}"/>
              </a:ext>
            </a:extLst>
          </p:cNvPr>
          <p:cNvSpPr txBox="1"/>
          <p:nvPr/>
        </p:nvSpPr>
        <p:spPr>
          <a:xfrm>
            <a:off x="409051" y="651902"/>
            <a:ext cx="39185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374151"/>
                </a:solidFill>
              </a:rPr>
              <a:t>The servo motor is a commonly used component in Arduino projects, including your smart home device. A servo motor is a rotary actuator that allows precise control of angular position. It's often used in projects where you need to move something to a specific angle or position, such as in robotics, automation, or in your case, a door lock system.</a:t>
            </a:r>
            <a:endParaRPr lang="en-US" b="1" dirty="0"/>
          </a:p>
        </p:txBody>
      </p:sp>
      <p:pic>
        <p:nvPicPr>
          <p:cNvPr id="2" name="Picture 1" descr="A blue small electronic device with wires&#10;&#10;Description automatically generated">
            <a:extLst>
              <a:ext uri="{FF2B5EF4-FFF2-40B4-BE49-F238E27FC236}">
                <a16:creationId xmlns:a16="http://schemas.microsoft.com/office/drawing/2014/main" id="{6D48757D-B500-3157-5472-F3392294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913" y="105578"/>
            <a:ext cx="3086100" cy="2374422"/>
          </a:xfrm>
          <a:prstGeom prst="rect">
            <a:avLst/>
          </a:prstGeom>
        </p:spPr>
      </p:pic>
      <p:pic>
        <p:nvPicPr>
          <p:cNvPr id="3" name="Picture 2" descr="A black and red electrical device with a wire&#10;&#10;Description automatically generated">
            <a:extLst>
              <a:ext uri="{FF2B5EF4-FFF2-40B4-BE49-F238E27FC236}">
                <a16:creationId xmlns:a16="http://schemas.microsoft.com/office/drawing/2014/main" id="{7A97D1E2-FEA0-7D91-B1FC-8423464C6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22" y="2370951"/>
            <a:ext cx="2676346" cy="2460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72C0A8-E6D7-7809-7F54-6A34C6B361C3}"/>
              </a:ext>
            </a:extLst>
          </p:cNvPr>
          <p:cNvSpPr txBox="1"/>
          <p:nvPr/>
        </p:nvSpPr>
        <p:spPr>
          <a:xfrm>
            <a:off x="4928298" y="2482618"/>
            <a:ext cx="32500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BUZZER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0EA0B-E6C1-ED0E-2D77-F1FCF18771C2}"/>
              </a:ext>
            </a:extLst>
          </p:cNvPr>
          <p:cNvSpPr txBox="1"/>
          <p:nvPr/>
        </p:nvSpPr>
        <p:spPr>
          <a:xfrm>
            <a:off x="4603645" y="3207477"/>
            <a:ext cx="391854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374151"/>
                </a:solidFill>
              </a:rPr>
              <a:t>A buzzer is an audio signaling device that produces sound when an electrical signal is applied to it.</a:t>
            </a:r>
          </a:p>
          <a:p>
            <a:r>
              <a:rPr lang="en-US" sz="1200" dirty="0">
                <a:solidFill>
                  <a:srgbClr val="374151"/>
                </a:solidFill>
              </a:rPr>
              <a:t>The buzzer can be used for various purposes, such as indicating successful access, alerting about a system event, or notifying users of an error condition.</a:t>
            </a:r>
            <a:endParaRPr lang="en-US" dirty="0"/>
          </a:p>
        </p:txBody>
      </p:sp>
      <p:sp>
        <p:nvSpPr>
          <p:cNvPr id="8" name="Google Shape;237;p50">
            <a:extLst>
              <a:ext uri="{FF2B5EF4-FFF2-40B4-BE49-F238E27FC236}">
                <a16:creationId xmlns:a16="http://schemas.microsoft.com/office/drawing/2014/main" id="{F2479BF4-967C-AB86-A389-8302A0BE9EB2}"/>
              </a:ext>
            </a:extLst>
          </p:cNvPr>
          <p:cNvSpPr/>
          <p:nvPr/>
        </p:nvSpPr>
        <p:spPr>
          <a:xfrm rot="10800000" flipH="1">
            <a:off x="3741707" y="3234955"/>
            <a:ext cx="66391" cy="9648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63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ircuit board&#10;&#10;Description automatically generated">
            <a:extLst>
              <a:ext uri="{FF2B5EF4-FFF2-40B4-BE49-F238E27FC236}">
                <a16:creationId xmlns:a16="http://schemas.microsoft.com/office/drawing/2014/main" id="{1BDBD727-E8D1-A998-F6EF-2E53706E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" y="758656"/>
            <a:ext cx="9145056" cy="4380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440EF-A247-2AFF-C952-B585E95216CD}"/>
              </a:ext>
            </a:extLst>
          </p:cNvPr>
          <p:cNvSpPr txBox="1"/>
          <p:nvPr/>
        </p:nvSpPr>
        <p:spPr>
          <a:xfrm>
            <a:off x="162204" y="196618"/>
            <a:ext cx="32500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51099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Architecture Portfolio XL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D966"/>
      </a:lt2>
      <a:accent1>
        <a:srgbClr val="FFD966"/>
      </a:accent1>
      <a:accent2>
        <a:srgbClr val="000000"/>
      </a:accent2>
      <a:accent3>
        <a:srgbClr val="F1C232"/>
      </a:accent3>
      <a:accent4>
        <a:srgbClr val="000000"/>
      </a:accent4>
      <a:accent5>
        <a:srgbClr val="FFD966"/>
      </a:accent5>
      <a:accent6>
        <a:srgbClr val="F1C232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1530</Words>
  <Application>Microsoft Office PowerPoint</Application>
  <PresentationFormat>On-screen Show (16:9)</PresentationFormat>
  <Paragraphs>199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Oxygen</vt:lpstr>
      <vt:lpstr>Arial</vt:lpstr>
      <vt:lpstr>Arial,Sans-Serif</vt:lpstr>
      <vt:lpstr>Candara</vt:lpstr>
      <vt:lpstr>Roboto Condensed Light</vt:lpstr>
      <vt:lpstr>Nunito Light</vt:lpstr>
      <vt:lpstr>Nunito ExtraBold</vt:lpstr>
      <vt:lpstr>Nunito</vt:lpstr>
      <vt:lpstr>Söhne</vt:lpstr>
      <vt:lpstr>Wingdings</vt:lpstr>
      <vt:lpstr>Century Gothic</vt:lpstr>
      <vt:lpstr>Architecture Portfolio XL by Slidesgo</vt:lpstr>
      <vt:lpstr>PowerPoint Presentation</vt:lpstr>
      <vt:lpstr>TABLE OF CONTENTS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PORTFOLIO</dc:title>
  <dc:creator>RAVI TEJA KOLANU</dc:creator>
  <cp:lastModifiedBy>RAVI TEJA KOLANU</cp:lastModifiedBy>
  <cp:revision>1009</cp:revision>
  <cp:lastPrinted>2024-01-11T03:35:24Z</cp:lastPrinted>
  <dcterms:modified xsi:type="dcterms:W3CDTF">2024-01-11T03:54:09Z</dcterms:modified>
</cp:coreProperties>
</file>